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>
      <a:defRPr>
        <a:latin typeface="Arial"/>
        <a:ea typeface="Arial"/>
        <a:cs typeface="Arial"/>
        <a:sym typeface="Arial"/>
      </a:defRPr>
    </a:lvl6pPr>
    <a:lvl7pPr>
      <a:defRPr>
        <a:latin typeface="Arial"/>
        <a:ea typeface="Arial"/>
        <a:cs typeface="Arial"/>
        <a:sym typeface="Arial"/>
      </a:defRPr>
    </a:lvl7pPr>
    <a:lvl8pPr>
      <a:defRPr>
        <a:latin typeface="Arial"/>
        <a:ea typeface="Arial"/>
        <a:cs typeface="Arial"/>
        <a:sym typeface="Arial"/>
      </a:defRPr>
    </a:lvl8pPr>
    <a:lvl9pPr>
      <a:defRPr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8080"/>
    <a:srgbClr val="F9EC2B"/>
    <a:srgbClr val="008000"/>
    <a:srgbClr val="3399FF"/>
    <a:srgbClr val="3366FF"/>
    <a:srgbClr val="006600"/>
    <a:srgbClr val="75E18A"/>
    <a:srgbClr val="F3D51E"/>
    <a:srgbClr val="0033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bg>
      <p:bgPr>
        <a:gradFill flip="none" rotWithShape="1">
          <a:gsLst>
            <a:gs pos="0">
              <a:srgbClr val="FFFFFF"/>
            </a:gs>
            <a:gs pos="35000">
              <a:srgbClr val="FFFFFF"/>
            </a:gs>
            <a:gs pos="100000">
              <a:srgbClr val="FFFFF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69025" y="6223525"/>
            <a:ext cx="4362275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/>
            <a:r>
              <a:rPr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For use with Principles of Business Information Systems, </a:t>
            </a:r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3</a:t>
            </a:r>
            <a:r>
              <a:rPr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e</a:t>
            </a:r>
          </a:p>
          <a:p>
            <a:pPr lvl="0" algn="ctr"/>
            <a:r>
              <a:rPr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by Stair, Reynolds &amp; Chesney</a:t>
            </a:r>
          </a:p>
          <a:p>
            <a:pPr lvl="0" algn="ctr"/>
            <a:r>
              <a:rPr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© 201</a:t>
            </a:r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8</a:t>
            </a:r>
            <a:r>
              <a:rPr sz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  <a:sym typeface="Avenir Roman"/>
              </a:rPr>
              <a:t> Cengage Learning</a:t>
            </a:r>
          </a:p>
        </p:txBody>
      </p:sp>
      <p:pic>
        <p:nvPicPr>
          <p:cNvPr id="11" name="image3.jpg" descr="http://news.cengage.com/wp-content/uploads/2011/05/CL_Logo_RGB_JPG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0988" y="6143921"/>
            <a:ext cx="1346476" cy="5870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D1E904-05CC-4111-A2B7-1E5970BCFA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446" y="1681933"/>
            <a:ext cx="3555107" cy="4738599"/>
          </a:xfrm>
          <a:prstGeom prst="rect">
            <a:avLst/>
          </a:prstGeom>
        </p:spPr>
      </p:pic>
      <p:grpSp>
        <p:nvGrpSpPr>
          <p:cNvPr id="16" name="Group 16"/>
          <p:cNvGrpSpPr/>
          <p:nvPr/>
        </p:nvGrpSpPr>
        <p:grpSpPr>
          <a:xfrm>
            <a:off x="0" y="0"/>
            <a:ext cx="9144000" cy="1470030"/>
            <a:chOff x="0" y="-321829"/>
            <a:chExt cx="7772400" cy="1470028"/>
          </a:xfrm>
          <a:solidFill>
            <a:srgbClr val="F9EC2B"/>
          </a:solidFill>
        </p:grpSpPr>
        <p:sp>
          <p:nvSpPr>
            <p:cNvPr id="14" name="Shape 14"/>
            <p:cNvSpPr/>
            <p:nvPr/>
          </p:nvSpPr>
          <p:spPr>
            <a:xfrm>
              <a:off x="0" y="-321829"/>
              <a:ext cx="7772400" cy="1470028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36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0" y="-109926"/>
              <a:ext cx="7772400" cy="1107994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>
                  <a:solidFill>
                    <a:srgbClr val="0E5664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 b="1" dirty="0">
                  <a:solidFill>
                    <a:srgbClr val="7F8080"/>
                  </a:solidFill>
                </a:rPr>
                <a:t>Chapter </a:t>
              </a:r>
              <a:r>
                <a:rPr lang="en-GB" sz="3600" b="1" dirty="0">
                  <a:solidFill>
                    <a:srgbClr val="7F8080"/>
                  </a:solidFill>
                </a:rPr>
                <a:t>0</a:t>
              </a:r>
              <a:r>
                <a:rPr sz="3600" b="1" dirty="0">
                  <a:solidFill>
                    <a:srgbClr val="7F8080"/>
                  </a:solidFill>
                </a:rPr>
                <a:t>1: An Introduction to Information Systems </a:t>
              </a:r>
            </a:p>
          </p:txBody>
        </p:sp>
      </p:grpSp>
      <p:sp>
        <p:nvSpPr>
          <p:cNvPr id="18" name="Shape 18"/>
          <p:cNvSpPr/>
          <p:nvPr/>
        </p:nvSpPr>
        <p:spPr>
          <a:xfrm>
            <a:off x="685223" y="6373761"/>
            <a:ext cx="748824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sz="1200" dirty="0">
                <a:solidFill>
                  <a:schemeClr val="tx1"/>
                </a:solidFill>
              </a:rPr>
              <a:t>Stair, Reynolds and Chesney: Principles of Business Information Systems, </a:t>
            </a:r>
            <a:r>
              <a:rPr lang="en-GB" sz="1200" dirty="0">
                <a:solidFill>
                  <a:schemeClr val="tx1"/>
                </a:solidFill>
              </a:rPr>
              <a:t>Third</a:t>
            </a:r>
            <a:r>
              <a:rPr sz="1200" dirty="0">
                <a:solidFill>
                  <a:schemeClr val="tx1"/>
                </a:solidFill>
              </a:rPr>
              <a:t> edition (</a:t>
            </a:r>
            <a:r>
              <a:rPr lang="en-GB" sz="1200" dirty="0">
                <a:solidFill>
                  <a:schemeClr val="tx1"/>
                </a:solidFill>
                <a:effectLst/>
                <a:latin typeface="Arial"/>
                <a:ea typeface="Arial"/>
                <a:cs typeface="Arial"/>
                <a:sym typeface="Arial"/>
              </a:rPr>
              <a:t>9781473748415</a:t>
            </a:r>
            <a:r>
              <a:rPr sz="1200" dirty="0">
                <a:solidFill>
                  <a:schemeClr val="tx1"/>
                </a:solidFill>
              </a:rPr>
              <a:t>)</a:t>
            </a:r>
            <a:br>
              <a:rPr sz="1200" dirty="0">
                <a:solidFill>
                  <a:schemeClr val="tx1"/>
                </a:solidFill>
              </a:rPr>
            </a:br>
            <a:r>
              <a:rPr sz="1200" dirty="0">
                <a:solidFill>
                  <a:schemeClr val="tx1"/>
                </a:solidFill>
              </a:rPr>
              <a:t>© Cengage Learning 201</a:t>
            </a:r>
            <a:r>
              <a:rPr lang="en-GB" sz="1200" dirty="0">
                <a:solidFill>
                  <a:schemeClr val="tx1"/>
                </a:solidFill>
              </a:rPr>
              <a:t>8</a:t>
            </a:r>
            <a:endParaRPr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2"/>
            </a:gs>
            <a:gs pos="100000">
              <a:srgbClr val="FFFF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algn="ctr">
        <a:defRPr sz="4400">
          <a:latin typeface="Arial"/>
          <a:ea typeface="Arial"/>
          <a:cs typeface="Arial"/>
          <a:sym typeface="Arial"/>
        </a:defRPr>
      </a:lvl1pPr>
      <a:lvl2pPr algn="ctr">
        <a:defRPr sz="4400">
          <a:latin typeface="Arial"/>
          <a:ea typeface="Arial"/>
          <a:cs typeface="Arial"/>
          <a:sym typeface="Arial"/>
        </a:defRPr>
      </a:lvl2pPr>
      <a:lvl3pPr algn="ctr">
        <a:defRPr sz="4400">
          <a:latin typeface="Arial"/>
          <a:ea typeface="Arial"/>
          <a:cs typeface="Arial"/>
          <a:sym typeface="Arial"/>
        </a:defRPr>
      </a:lvl3pPr>
      <a:lvl4pPr algn="ctr">
        <a:defRPr sz="4400">
          <a:latin typeface="Arial"/>
          <a:ea typeface="Arial"/>
          <a:cs typeface="Arial"/>
          <a:sym typeface="Arial"/>
        </a:defRPr>
      </a:lvl4pPr>
      <a:lvl5pPr algn="ctr">
        <a:defRPr sz="4400">
          <a:latin typeface="Arial"/>
          <a:ea typeface="Arial"/>
          <a:cs typeface="Arial"/>
          <a:sym typeface="Arial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2pPr>
      <a:lvl3pPr marL="1219200" indent="-3048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3pPr>
      <a:lvl4pPr marL="1737360" indent="-365760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4pPr>
      <a:lvl5pPr marL="2235200" indent="-40640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5pPr>
      <a:lvl6pPr marL="26924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6pPr>
      <a:lvl7pPr marL="31496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7pPr>
      <a:lvl8pPr marL="36068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8pPr>
      <a:lvl9pPr marL="40640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Databases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A </a:t>
            </a:r>
            <a:r>
              <a:rPr sz="2800">
                <a:latin typeface="Arial Bold"/>
                <a:ea typeface="Arial Bold"/>
                <a:cs typeface="Arial Bold"/>
                <a:sym typeface="Arial Bold"/>
              </a:rPr>
              <a:t>database</a:t>
            </a:r>
            <a:r>
              <a:rPr sz="2800"/>
              <a:t> is an organized collection of facts and information, typically consisting of two or more related data files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An organization’s database can contain information on customers, employees, inventory, competitors’ sales, online purchases, and much more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28A087-8E4A-45E1-90F5-C4D8C5B649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28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Telecommunications, Networks, and </a:t>
            </a:r>
            <a:b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			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the</a:t>
            </a:r>
            <a: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Internet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Telecommunication</a:t>
            </a:r>
            <a:r>
              <a:rPr sz="2400" dirty="0"/>
              <a:t> is the electronic transmission of signals for communications, which enables organizations to carry out their processes and tasks through computer networks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Networks</a:t>
            </a:r>
            <a:r>
              <a:rPr sz="2400" dirty="0"/>
              <a:t> connect computers and equipment in a building, around the country, or around the world to enable electronic communication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The 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Internet</a:t>
            </a:r>
            <a:r>
              <a:rPr sz="2400" dirty="0"/>
              <a:t> is the world’s largest computer network, actually consisting of thousands of interconnected networks, all freely exchanging information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034373-C837-4D22-B3BC-60443949BC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People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People are the most important element in most computer-based information systems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The people involved include users of the system and information systems personnel, including all the people who manage, run, program, and maintain the system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25F055-E75F-465D-8098-076C2D9770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Procedures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Procedures</a:t>
            </a:r>
            <a:r>
              <a:rPr sz="2400"/>
              <a:t> include the strategies, policies, methods, and rules for using the CBIS, including the operation, maintenance, and security of the computer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Good procedures can help companies take advantage of new opportunities and avoid potential disasters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Poorly developed and inadequately implemented procedures can cause people to waste their time or result in inadequate responses to disasters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C2D88E-A79F-4509-A127-433C0FBBE0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Business Information Systems</a:t>
            </a:r>
          </a:p>
        </p:txBody>
      </p:sp>
      <p:sp>
        <p:nvSpPr>
          <p:cNvPr id="62" name="Shape 62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The most common types of information systems used in business organizations are those designed for electronic and mobile commerce, transaction processing, management information, and decision support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These systems help employees in organizations accomplish routine and special tasks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They are often integrated in one product and delivered by the same software package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For example, some enterprise resource planning packages process transactions, deliver information, and support decisions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48F82F-8BF2-4892-980E-2DA93307EF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32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 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Electronic and Mobile Commerce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44928" lvl="0" indent="-244928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E-commerce</a:t>
            </a:r>
            <a:r>
              <a:rPr sz="2000" dirty="0"/>
              <a:t> involves any business transaction executed electronically</a:t>
            </a:r>
          </a:p>
          <a:p>
            <a:pPr marL="244928" lvl="0" indent="-244928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Some types of e-commerce are:</a:t>
            </a:r>
          </a:p>
          <a:p>
            <a:pPr marL="671512" lvl="1" indent="-214312">
              <a:lnSpc>
                <a:spcPct val="80000"/>
              </a:lnSpc>
              <a:spcBef>
                <a:spcPts val="400"/>
              </a:spcBef>
              <a:defRPr sz="1800"/>
            </a:pPr>
            <a:r>
              <a:rPr dirty="0">
                <a:latin typeface="Arial Bold"/>
                <a:ea typeface="Arial Bold"/>
                <a:cs typeface="Arial Bold"/>
                <a:sym typeface="Arial Bold"/>
              </a:rPr>
              <a:t>B2B</a:t>
            </a:r>
            <a:r>
              <a:rPr dirty="0"/>
              <a:t> </a:t>
            </a:r>
            <a:r>
              <a:rPr dirty="0">
                <a:latin typeface="Arial Bold"/>
                <a:ea typeface="Arial Bold"/>
                <a:cs typeface="Arial Bold"/>
                <a:sym typeface="Arial Bold"/>
              </a:rPr>
              <a:t>(business-to-business):</a:t>
            </a:r>
            <a:r>
              <a:rPr dirty="0"/>
              <a:t> commerce between companies</a:t>
            </a:r>
          </a:p>
          <a:p>
            <a:pPr marL="671512" lvl="1" indent="-214312">
              <a:lnSpc>
                <a:spcPct val="80000"/>
              </a:lnSpc>
              <a:spcBef>
                <a:spcPts val="400"/>
              </a:spcBef>
              <a:defRPr sz="1800"/>
            </a:pPr>
            <a:r>
              <a:rPr dirty="0">
                <a:latin typeface="Arial Bold"/>
                <a:ea typeface="Arial Bold"/>
                <a:cs typeface="Arial Bold"/>
                <a:sym typeface="Arial Bold"/>
              </a:rPr>
              <a:t>B2C (business-to-consumer, B2C):</a:t>
            </a:r>
            <a:r>
              <a:rPr dirty="0"/>
              <a:t> commerce between  companies and consumers</a:t>
            </a:r>
          </a:p>
          <a:p>
            <a:pPr marL="671512" lvl="1" indent="-214312">
              <a:lnSpc>
                <a:spcPct val="80000"/>
              </a:lnSpc>
              <a:spcBef>
                <a:spcPts val="400"/>
              </a:spcBef>
              <a:defRPr sz="1800"/>
            </a:pPr>
            <a:r>
              <a:rPr dirty="0">
                <a:latin typeface="Arial Bold"/>
                <a:ea typeface="Arial Bold"/>
                <a:cs typeface="Arial Bold"/>
                <a:sym typeface="Arial Bold"/>
              </a:rPr>
              <a:t>C2C (consumer-to-consumer):</a:t>
            </a:r>
            <a:r>
              <a:rPr dirty="0"/>
              <a:t> commerce between consumers and other consumers</a:t>
            </a:r>
          </a:p>
          <a:p>
            <a:pPr marL="244928" lvl="0" indent="-244928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B2B represents the major volume of e-commerce, and its fastest-growing segment</a:t>
            </a:r>
          </a:p>
          <a:p>
            <a:pPr marL="244928" lvl="0" indent="-244928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Mobile commerce</a:t>
            </a:r>
            <a:r>
              <a:rPr sz="2000" dirty="0"/>
              <a:t> (m-commerce) refers to transactions conducted anywhere, anytime</a:t>
            </a:r>
          </a:p>
          <a:p>
            <a:pPr marL="244928" lvl="0" indent="-244928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M-commerce relies on wireless communications that managers and corporations use to place orders and conduct business with handheld computers, portable phones, laptop computers connected to a network, and other mobile devices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3D06AD-D5E0-41F2-AFE3-4D224A4AB8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32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      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Enterprise Resource Planning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68" name="Shape 68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88036" lvl="0" indent="-288036" defTabSz="896111">
              <a:lnSpc>
                <a:spcPct val="90000"/>
              </a:lnSpc>
              <a:spcBef>
                <a:spcPts val="500"/>
              </a:spcBef>
              <a:buChar char="•"/>
              <a:defRPr sz="1800"/>
            </a:pPr>
            <a:r>
              <a:rPr sz="2352" dirty="0"/>
              <a:t>An </a:t>
            </a:r>
            <a:r>
              <a:rPr sz="2352" dirty="0">
                <a:latin typeface="Arial Bold"/>
                <a:ea typeface="Arial Bold"/>
                <a:cs typeface="Arial Bold"/>
                <a:sym typeface="Arial Bold"/>
              </a:rPr>
              <a:t>enterprise resource planning (ERP) system</a:t>
            </a:r>
            <a:r>
              <a:rPr sz="2352" dirty="0"/>
              <a:t> is a set of integrated programs that manage the vital business operations for an entire multi-site, global organization</a:t>
            </a:r>
          </a:p>
          <a:p>
            <a:pPr marL="288036" lvl="0" indent="-288036" defTabSz="896111">
              <a:lnSpc>
                <a:spcPct val="90000"/>
              </a:lnSpc>
              <a:spcBef>
                <a:spcPts val="500"/>
              </a:spcBef>
              <a:buChar char="•"/>
              <a:defRPr sz="1800"/>
            </a:pPr>
            <a:r>
              <a:rPr sz="2352" dirty="0"/>
              <a:t>The scope of an ERP system might vary from company to company</a:t>
            </a:r>
          </a:p>
          <a:p>
            <a:pPr marL="288036" lvl="0" indent="-288036" defTabSz="896111">
              <a:lnSpc>
                <a:spcPct val="90000"/>
              </a:lnSpc>
              <a:spcBef>
                <a:spcPts val="500"/>
              </a:spcBef>
              <a:buChar char="•"/>
              <a:defRPr sz="1800"/>
            </a:pPr>
            <a:r>
              <a:rPr sz="2352" dirty="0"/>
              <a:t>An ERP might do the job of some or all of the other types of Business Information Systems, particularly the Transaction Processing System, Management Information System and Decision Support System</a:t>
            </a:r>
          </a:p>
          <a:p>
            <a:pPr marL="288036" lvl="0" indent="-288036" defTabSz="896111">
              <a:lnSpc>
                <a:spcPct val="90000"/>
              </a:lnSpc>
              <a:spcBef>
                <a:spcPts val="500"/>
              </a:spcBef>
              <a:buChar char="•"/>
              <a:defRPr sz="1800"/>
            </a:pPr>
            <a:r>
              <a:rPr sz="2352" dirty="0"/>
              <a:t>They are used to schedule inventory purchases and the manufacturing process, so that the right number of products are built at the right time, to meet customer demand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6A739A-9ED3-43DF-90DC-E391B44ED42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32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   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Transaction Processing Systems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71" name="Shape 71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A Transaction Processing System is an ‘Operational System’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Operational systems help organizations perform and integrate important tasks, such as paying employees and suppliers, controlling inventory, sending out invoices, and ordering supplies 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A </a:t>
            </a: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transaction processing system</a:t>
            </a:r>
            <a:r>
              <a:rPr sz="2400"/>
              <a:t> (TPS) is an organized collection of people, procedures, software, databases, and devices used to record completed business transactions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A </a:t>
            </a: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transaction</a:t>
            </a:r>
            <a:r>
              <a:rPr sz="2400"/>
              <a:t> is any business-related exchange such as payments to employees, sales to customers, or payments to suppliers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AA1225-A8C0-48E4-9AF3-79CEA332013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  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Management Information Systems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A </a:t>
            </a: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management information system</a:t>
            </a:r>
            <a:r>
              <a:rPr sz="2800" dirty="0"/>
              <a:t> (</a:t>
            </a: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MIS</a:t>
            </a:r>
            <a:r>
              <a:rPr sz="2800" dirty="0"/>
              <a:t>) is an organized collection of people, procedures, software, databases, and devices that provides routine information to managers and decision makers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An MIS focuses on operational efficiency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The output of a TPS is the input to a MIS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MIS typically provide standard reports generated with data and information from the TPS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0F1904-64A3-491F-9A44-0E929936F9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Decision Support System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A 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decision support system</a:t>
            </a:r>
            <a:r>
              <a:rPr sz="2400" dirty="0"/>
              <a:t> (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DSS</a:t>
            </a:r>
            <a:r>
              <a:rPr sz="2400" dirty="0"/>
              <a:t>) is an organized collection of people, procedures, software, databases, and devices that support problem-specific decision-making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A human being is still in charge of making the decision, unlike in a system with Artificial Intelligence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Decision support systems are used when the problem is complex and the information needed to make the best decision is difficult to obtain and use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A4D745-C425-4739-9C76-EBB0326884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The value of information is directly linked to how it helps decision makers achieve the organization’s goals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Computers and information systems are constantly making it possible for organizations to improve the way they conduct business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Knowing the potential impact of information systems and having the ability to put this knowledge to work can result in a successful personal career, organizations that reach their goals, and a society with a higher quality of life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System users, business managers, and information systems professionals must work together to build a successful information system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/>
              <a:t>Information systems must be applied thoughtfully and carefully so that society, business, and industry can reap their enormous benefits</a:t>
            </a:r>
          </a:p>
        </p:txBody>
      </p:sp>
      <p:sp>
        <p:nvSpPr>
          <p:cNvPr id="10" name="Shape 27">
            <a:extLst>
              <a:ext uri="{FF2B5EF4-FFF2-40B4-BE49-F238E27FC236}">
                <a16:creationId xmlns:a16="http://schemas.microsoft.com/office/drawing/2014/main" id="{87CAD228-8B16-4EE4-9E2A-5EC55ED64EC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30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  <a:lvl2pPr algn="ctr">
              <a:defRPr sz="4400">
                <a:latin typeface="Arial"/>
                <a:ea typeface="Arial"/>
                <a:cs typeface="Arial"/>
                <a:sym typeface="Arial"/>
              </a:defRPr>
            </a:lvl2pPr>
            <a:lvl3pPr algn="ctr">
              <a:defRPr sz="4400">
                <a:latin typeface="Arial"/>
                <a:ea typeface="Arial"/>
                <a:cs typeface="Arial"/>
                <a:sym typeface="Arial"/>
              </a:defRPr>
            </a:lvl3pPr>
            <a:lvl4pPr algn="ctr">
              <a:defRPr sz="4400">
                <a:latin typeface="Arial"/>
                <a:ea typeface="Arial"/>
                <a:cs typeface="Arial"/>
                <a:sym typeface="Arial"/>
              </a:defRPr>
            </a:lvl4pPr>
            <a:lvl5pPr algn="ctr">
              <a:defRPr sz="4400">
                <a:latin typeface="Arial"/>
                <a:ea typeface="Arial"/>
                <a:cs typeface="Arial"/>
                <a:sym typeface="Arial"/>
              </a:defRPr>
            </a:lvl5pPr>
            <a:lvl6pPr indent="457200" algn="ctr">
              <a:defRPr sz="4400">
                <a:latin typeface="Arial"/>
                <a:ea typeface="Arial"/>
                <a:cs typeface="Arial"/>
                <a:sym typeface="Arial"/>
              </a:defRPr>
            </a:lvl6pPr>
            <a:lvl7pPr indent="914400" algn="ctr">
              <a:defRPr sz="4400">
                <a:latin typeface="Arial"/>
                <a:ea typeface="Arial"/>
                <a:cs typeface="Arial"/>
                <a:sym typeface="Arial"/>
              </a:defRPr>
            </a:lvl7pPr>
            <a:lvl8pPr indent="1371600" algn="ctr">
              <a:defRPr sz="4400">
                <a:latin typeface="Arial"/>
                <a:ea typeface="Arial"/>
                <a:cs typeface="Arial"/>
                <a:sym typeface="Arial"/>
              </a:defRPr>
            </a:lvl8pPr>
            <a:lvl9pPr indent="1828800" algn="ctr">
              <a:defRPr sz="4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GB" sz="3200" dirty="0">
                <a:solidFill>
                  <a:srgbClr val="7F8080"/>
                </a:solidFill>
              </a:rPr>
              <a:t>Principles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33DDD7-46D0-4C8F-BA31-6407D8EFA8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28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GB" sz="3200" dirty="0">
                <a:solidFill>
                  <a:srgbClr val="7F8080"/>
                </a:solidFill>
              </a:rPr>
              <a:t>        </a:t>
            </a:r>
            <a:r>
              <a:rPr sz="3200" dirty="0" err="1">
                <a:solidFill>
                  <a:srgbClr val="7F8080"/>
                </a:solidFill>
              </a:rPr>
              <a:t>Speciali</a:t>
            </a:r>
            <a:r>
              <a:rPr lang="en-GB" sz="3200" dirty="0">
                <a:solidFill>
                  <a:srgbClr val="7F8080"/>
                </a:solidFill>
              </a:rPr>
              <a:t>z</a:t>
            </a:r>
            <a:r>
              <a:rPr sz="3200" dirty="0" err="1">
                <a:solidFill>
                  <a:srgbClr val="7F8080"/>
                </a:solidFill>
              </a:rPr>
              <a:t>ed</a:t>
            </a:r>
            <a:r>
              <a:rPr sz="3200" dirty="0">
                <a:solidFill>
                  <a:srgbClr val="7F8080"/>
                </a:solidFill>
              </a:rPr>
              <a:t> Business Information </a:t>
            </a:r>
            <a:br>
              <a:rPr lang="en-GB" sz="3200" dirty="0">
                <a:solidFill>
                  <a:srgbClr val="7F8080"/>
                </a:solidFill>
              </a:rPr>
            </a:br>
            <a:r>
              <a:rPr lang="en-GB" sz="3200" dirty="0">
                <a:solidFill>
                  <a:srgbClr val="7F8080"/>
                </a:solidFill>
              </a:rPr>
              <a:t>                             </a:t>
            </a:r>
            <a:r>
              <a:rPr sz="3200" dirty="0">
                <a:solidFill>
                  <a:srgbClr val="7F8080"/>
                </a:solidFill>
              </a:rPr>
              <a:t>Systems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Knowledge management systems</a:t>
            </a:r>
            <a:r>
              <a:rPr sz="2400" dirty="0"/>
              <a:t> (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KMS</a:t>
            </a:r>
            <a:r>
              <a:rPr sz="2400" dirty="0"/>
              <a:t>)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:</a:t>
            </a:r>
            <a:r>
              <a:rPr sz="2400" dirty="0"/>
              <a:t> an organized collection of people, procedures, software, databases, and devices to create, store, share, and use the organization’s knowledge and experience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Artificial Intelligence:</a:t>
            </a:r>
            <a:r>
              <a:rPr sz="2400" dirty="0"/>
              <a:t> attempts to have the computer system take on the characteristics of human intelligence. Applications include robotics and natural language processing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Virtual reality:</a:t>
            </a:r>
            <a:r>
              <a:rPr sz="2400" dirty="0"/>
              <a:t> simulation of a real or imagined environment that can be experienced visually in three dimensions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27F676-0582-45D5-BEB8-80908AD1B42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Systems Development</a:t>
            </a:r>
          </a:p>
        </p:txBody>
      </p:sp>
      <p:sp>
        <p:nvSpPr>
          <p:cNvPr id="83" name="Shape 83"/>
          <p:cNvSpPr>
            <a:spLocks noGrp="1"/>
          </p:cNvSpPr>
          <p:nvPr>
            <p:ph type="body" idx="4294967295"/>
          </p:nvPr>
        </p:nvSpPr>
        <p:spPr>
          <a:xfrm>
            <a:off x="179387" y="1535112"/>
            <a:ext cx="8748713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1587">
              <a:lnSpc>
                <a:spcPct val="80000"/>
              </a:lnSpc>
              <a:spcBef>
                <a:spcPts val="600"/>
              </a:spcBef>
              <a:buSzTx/>
              <a:buNone/>
              <a:defRPr sz="1800"/>
            </a:pPr>
            <a:r>
              <a:rPr sz="2500" dirty="0">
                <a:latin typeface="Arial Bold"/>
                <a:ea typeface="Arial Bold"/>
                <a:cs typeface="Arial Bold"/>
                <a:sym typeface="Arial Bold"/>
              </a:rPr>
              <a:t>Systems development</a:t>
            </a:r>
            <a:r>
              <a:rPr sz="2500" dirty="0"/>
              <a:t> is the activity of creating or modifying business systems. The main stages are as follows:</a:t>
            </a:r>
          </a:p>
          <a:p>
            <a:pPr marL="503634" lvl="1" indent="-241696">
              <a:lnSpc>
                <a:spcPct val="80000"/>
              </a:lnSpc>
              <a:spcBef>
                <a:spcPts val="500"/>
              </a:spcBef>
              <a:defRPr sz="1800"/>
            </a:pPr>
            <a:r>
              <a:rPr sz="2100" dirty="0">
                <a:latin typeface="Arial Bold"/>
                <a:ea typeface="Arial Bold"/>
                <a:cs typeface="Arial Bold"/>
                <a:sym typeface="Arial Bold"/>
              </a:rPr>
              <a:t>Systems investigation</a:t>
            </a:r>
            <a:r>
              <a:rPr sz="2100" dirty="0"/>
              <a:t>, where a clear understanding of the problem to be solved is developed</a:t>
            </a:r>
          </a:p>
          <a:p>
            <a:pPr marL="503634" lvl="1" indent="-241696">
              <a:lnSpc>
                <a:spcPct val="80000"/>
              </a:lnSpc>
              <a:spcBef>
                <a:spcPts val="500"/>
              </a:spcBef>
              <a:defRPr sz="1800"/>
            </a:pPr>
            <a:r>
              <a:rPr sz="2100" dirty="0">
                <a:latin typeface="Arial Bold"/>
                <a:ea typeface="Arial Bold"/>
                <a:cs typeface="Arial Bold"/>
                <a:sym typeface="Arial Bold"/>
              </a:rPr>
              <a:t>Systems analysis</a:t>
            </a:r>
            <a:r>
              <a:rPr sz="2100" dirty="0"/>
              <a:t>, where the problems and opportunities of the existing system are defined</a:t>
            </a:r>
          </a:p>
          <a:p>
            <a:pPr marL="503634" lvl="1" indent="-241696">
              <a:lnSpc>
                <a:spcPct val="80000"/>
              </a:lnSpc>
              <a:spcBef>
                <a:spcPts val="500"/>
              </a:spcBef>
              <a:defRPr sz="1800"/>
            </a:pPr>
            <a:r>
              <a:rPr sz="2100" dirty="0">
                <a:latin typeface="Arial Bold"/>
                <a:ea typeface="Arial Bold"/>
                <a:cs typeface="Arial Bold"/>
                <a:sym typeface="Arial Bold"/>
              </a:rPr>
              <a:t>Systems design</a:t>
            </a:r>
            <a:r>
              <a:rPr sz="2100" dirty="0"/>
              <a:t>, which determines how the new system will work to meet the business needs defined during systems analysis</a:t>
            </a:r>
          </a:p>
          <a:p>
            <a:pPr marL="503634" lvl="1" indent="-241696">
              <a:lnSpc>
                <a:spcPct val="80000"/>
              </a:lnSpc>
              <a:spcBef>
                <a:spcPts val="500"/>
              </a:spcBef>
              <a:defRPr sz="1800"/>
            </a:pPr>
            <a:r>
              <a:rPr sz="2100" dirty="0">
                <a:latin typeface="Arial Bold"/>
                <a:ea typeface="Arial Bold"/>
                <a:cs typeface="Arial Bold"/>
                <a:sym typeface="Arial Bold"/>
              </a:rPr>
              <a:t>Systems implementation</a:t>
            </a:r>
            <a:r>
              <a:rPr sz="2100" dirty="0"/>
              <a:t>, which involves creating or acquiring the various system components (hardware, software, databases, etc.) defined in the design step, assembling them, and putting the new system into operation</a:t>
            </a:r>
          </a:p>
          <a:p>
            <a:pPr marL="503634" lvl="1" indent="-241696">
              <a:lnSpc>
                <a:spcPct val="80000"/>
              </a:lnSpc>
              <a:spcBef>
                <a:spcPts val="500"/>
              </a:spcBef>
              <a:defRPr sz="1800"/>
            </a:pPr>
            <a:r>
              <a:rPr sz="2100" dirty="0">
                <a:latin typeface="Arial Bold"/>
                <a:ea typeface="Arial Bold"/>
                <a:cs typeface="Arial Bold"/>
                <a:sym typeface="Arial Bold"/>
              </a:rPr>
              <a:t>Systems maintenance</a:t>
            </a:r>
            <a:r>
              <a:rPr sz="2100" dirty="0"/>
              <a:t> </a:t>
            </a:r>
            <a:r>
              <a:rPr sz="2100" dirty="0">
                <a:latin typeface="Arial Bold"/>
                <a:ea typeface="Arial Bold"/>
                <a:cs typeface="Arial Bold"/>
                <a:sym typeface="Arial Bold"/>
              </a:rPr>
              <a:t>and review</a:t>
            </a:r>
            <a:r>
              <a:rPr sz="2100" dirty="0"/>
              <a:t> checks and modifies the system so that it continues to meet changing business needs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8B6174-C9A1-45AE-BC60-110A9AD6B8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28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GB" sz="2800" dirty="0">
                <a:solidFill>
                  <a:srgbClr val="7F8080"/>
                </a:solidFill>
              </a:rPr>
              <a:t>     </a:t>
            </a:r>
            <a:r>
              <a:rPr sz="3200" dirty="0">
                <a:solidFill>
                  <a:srgbClr val="7F8080"/>
                </a:solidFill>
              </a:rPr>
              <a:t>Security, Privacy, and Ethical Issues</a:t>
            </a:r>
            <a:endParaRPr sz="2800" dirty="0">
              <a:solidFill>
                <a:srgbClr val="7F8080"/>
              </a:solidFill>
            </a:endParaRPr>
          </a:p>
        </p:txBody>
      </p:sp>
      <p:sp>
        <p:nvSpPr>
          <p:cNvPr id="86" name="Shape 86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76279" lvl="0" indent="-276279" defTabSz="859536">
              <a:spcBef>
                <a:spcPts val="500"/>
              </a:spcBef>
              <a:buChar char="•"/>
              <a:defRPr sz="1800"/>
            </a:pPr>
            <a:r>
              <a:rPr sz="2256" dirty="0"/>
              <a:t>Security and privacy fears persist with computer users</a:t>
            </a:r>
          </a:p>
          <a:p>
            <a:pPr marL="276279" lvl="0" indent="-276279" defTabSz="859536">
              <a:spcBef>
                <a:spcPts val="500"/>
              </a:spcBef>
              <a:buChar char="•"/>
              <a:defRPr sz="1800"/>
            </a:pPr>
            <a:r>
              <a:rPr sz="2256" dirty="0"/>
              <a:t>Many people experience ‘cyberbullying’ at home, school or work</a:t>
            </a:r>
          </a:p>
          <a:p>
            <a:pPr marL="276279" lvl="0" indent="-276279" defTabSz="859536">
              <a:spcBef>
                <a:spcPts val="500"/>
              </a:spcBef>
              <a:buChar char="•"/>
              <a:defRPr sz="1800"/>
            </a:pPr>
            <a:r>
              <a:rPr sz="2256" dirty="0"/>
              <a:t>Many criminal gangs are trying to steal financial information online</a:t>
            </a:r>
          </a:p>
          <a:p>
            <a:pPr marL="276279" lvl="0" indent="-276279" defTabSz="859536">
              <a:spcBef>
                <a:spcPts val="500"/>
              </a:spcBef>
              <a:buChar char="•"/>
              <a:defRPr sz="1800"/>
            </a:pPr>
            <a:r>
              <a:rPr sz="2256" dirty="0"/>
              <a:t>Some IS professionals believe that computers may create new opportunities for unethical </a:t>
            </a:r>
            <a:r>
              <a:rPr sz="2256" dirty="0" err="1"/>
              <a:t>behaviour</a:t>
            </a:r>
            <a:r>
              <a:rPr sz="2256" dirty="0"/>
              <a:t> – unethical investors have placed false </a:t>
            </a:r>
            <a:r>
              <a:rPr sz="2256" dirty="0" err="1"/>
              <a:t>rumours</a:t>
            </a:r>
            <a:r>
              <a:rPr sz="2256" dirty="0"/>
              <a:t> or incorrect information about a company on the Internet and tried to influence its stock price to make money</a:t>
            </a:r>
          </a:p>
          <a:p>
            <a:pPr marL="276279" lvl="0" indent="-276279" defTabSz="859536">
              <a:spcBef>
                <a:spcPts val="500"/>
              </a:spcBef>
              <a:buChar char="•"/>
              <a:defRPr sz="1800"/>
            </a:pPr>
            <a:r>
              <a:rPr sz="2256" dirty="0"/>
              <a:t>To protect against these and other threats, security and control measures can be installed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17209B-1CA7-49AF-A3A5-9DF5711555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GB" sz="3200" dirty="0">
                <a:solidFill>
                  <a:srgbClr val="7F8080"/>
                </a:solidFill>
              </a:rPr>
              <a:t>            </a:t>
            </a:r>
            <a:r>
              <a:rPr sz="3200" dirty="0">
                <a:solidFill>
                  <a:srgbClr val="7F8080"/>
                </a:solidFill>
              </a:rPr>
              <a:t>Security and control measures</a:t>
            </a:r>
          </a:p>
        </p:txBody>
      </p:sp>
      <p:sp>
        <p:nvSpPr>
          <p:cNvPr id="89" name="Shape 89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Firewalls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Anti virus software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Password protection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Physical protection – a security guard outside the room where the servers are located for instance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/>
              <a:t>Security procedures – users must change passwords every month, for instance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98B1BC-CF1C-4512-B29F-65F2A88B62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Global Challenges in IS 1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63537" lvl="0" indent="-185737">
              <a:lnSpc>
                <a:spcPct val="90000"/>
              </a:lnSpc>
              <a:spcBef>
                <a:spcPts val="400"/>
              </a:spcBef>
              <a:buSzTx/>
              <a:buNone/>
              <a:defRPr sz="1800"/>
            </a:pPr>
            <a:r>
              <a:rPr sz="2000" dirty="0"/>
              <a:t>Changes in society as a result of increased international trade and cultural exchange, often called </a:t>
            </a:r>
            <a:r>
              <a:rPr sz="2000" dirty="0" err="1"/>
              <a:t>globali</a:t>
            </a:r>
            <a:r>
              <a:rPr lang="en-GB" sz="2000" dirty="0"/>
              <a:t>z</a:t>
            </a:r>
            <a:r>
              <a:rPr sz="2000" dirty="0" err="1"/>
              <a:t>ation</a:t>
            </a:r>
            <a:r>
              <a:rPr sz="2000" dirty="0"/>
              <a:t>, has always had a big impact on organizations and their information systems:</a:t>
            </a:r>
          </a:p>
          <a:p>
            <a:pPr marL="437469" lvl="0" indent="-259669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Cultural challenges:</a:t>
            </a:r>
            <a:r>
              <a:rPr sz="2000" dirty="0"/>
              <a:t> countries and regional areas have their own cultures</a:t>
            </a:r>
          </a:p>
          <a:p>
            <a:pPr marL="437469" lvl="0" indent="-259669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Language challenges</a:t>
            </a:r>
          </a:p>
          <a:p>
            <a:pPr marL="437469" lvl="0" indent="-259669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Time and distance challenges</a:t>
            </a:r>
          </a:p>
          <a:p>
            <a:pPr marL="437469" lvl="0" indent="-259669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Infrastructure challenges:</a:t>
            </a:r>
            <a:r>
              <a:rPr sz="2000" dirty="0"/>
              <a:t> high-quality electricity and water might not be available in certain parts of the world. Telephone services, Internet connections, and skilled employees might be expensive or not readily available</a:t>
            </a:r>
          </a:p>
          <a:p>
            <a:pPr marL="437469" lvl="0" indent="-259669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 dirty="0">
                <a:latin typeface="Arial Bold"/>
                <a:ea typeface="Arial Bold"/>
                <a:cs typeface="Arial Bold"/>
                <a:sym typeface="Arial Bold"/>
              </a:rPr>
              <a:t>Currency challenges:</a:t>
            </a:r>
            <a:r>
              <a:rPr sz="2000" dirty="0"/>
              <a:t> the value of different currencies can vary significantly over time, making international trade more difficult and complex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5A813C-77E1-414B-ACBC-C877CE3438C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Global Challenges in IS 2</a:t>
            </a:r>
          </a:p>
        </p:txBody>
      </p:sp>
      <p:sp>
        <p:nvSpPr>
          <p:cNvPr id="95" name="Shape 95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>
                <a:latin typeface="Arial Bold"/>
                <a:ea typeface="Arial Bold"/>
                <a:cs typeface="Arial Bold"/>
                <a:sym typeface="Arial Bold"/>
              </a:rPr>
              <a:t>Product and service challenges:</a:t>
            </a:r>
            <a:r>
              <a:rPr sz="2000"/>
              <a:t> traditional products that are physical or tangible, such as a car or bicycle, can be difficult to deliver to the global market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>
                <a:latin typeface="Arial Bold"/>
                <a:ea typeface="Arial Bold"/>
                <a:cs typeface="Arial Bold"/>
                <a:sym typeface="Arial Bold"/>
              </a:rPr>
              <a:t>Technology transfer issues:</a:t>
            </a:r>
            <a:r>
              <a:rPr sz="2000"/>
              <a:t> most governments don’t allow certain military-related equipment and systems to be sold to some countries.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>
                <a:latin typeface="Arial Bold"/>
                <a:ea typeface="Arial Bold"/>
                <a:cs typeface="Arial Bold"/>
                <a:sym typeface="Arial Bold"/>
              </a:rPr>
              <a:t>National laws:</a:t>
            </a:r>
            <a:r>
              <a:rPr sz="2000"/>
              <a:t> all countries have a set of laws that must be obeyed by citizens and organizations operating in the country. Laws restricting how data enters or exits a country are often called trans-border data-flow laws. Keeping track of these laws and incorporating them into the procedures and computer systems of multinational and trans-national organizations can be very difficult and time consuming, requiring expert legal advice</a:t>
            </a:r>
          </a:p>
          <a:p>
            <a:pPr marL="244928" lvl="0" indent="-244928">
              <a:lnSpc>
                <a:spcPct val="90000"/>
              </a:lnSpc>
              <a:spcBef>
                <a:spcPts val="400"/>
              </a:spcBef>
              <a:buChar char="•"/>
              <a:defRPr sz="1800"/>
            </a:pPr>
            <a:r>
              <a:rPr sz="2000">
                <a:latin typeface="Arial Bold"/>
                <a:ea typeface="Arial Bold"/>
                <a:cs typeface="Arial Bold"/>
                <a:sym typeface="Arial Bold"/>
              </a:rPr>
              <a:t>Trade agreements:</a:t>
            </a:r>
            <a:r>
              <a:rPr sz="2000"/>
              <a:t> countries often enter into trade agreements with each other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F8FBE4-E266-4E81-A7B6-978CAAF6A8B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Summary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lr>
                <a:srgbClr val="000000"/>
              </a:buClr>
              <a:buChar char="•"/>
              <a:defRPr sz="1800"/>
            </a:pP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Information:</a:t>
            </a:r>
            <a:r>
              <a:rPr sz="2800" dirty="0"/>
              <a:t> collection of facts organized in such a way that they have value beyond the facts themselves</a:t>
            </a:r>
          </a:p>
          <a:p>
            <a:pPr lvl="0">
              <a:spcBef>
                <a:spcPts val="600"/>
              </a:spcBef>
              <a:buClr>
                <a:srgbClr val="000000"/>
              </a:buClr>
              <a:buChar char="•"/>
              <a:defRPr sz="1800"/>
            </a:pP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System:</a:t>
            </a:r>
            <a:r>
              <a:rPr sz="2800" dirty="0"/>
              <a:t> a set of elements that interact to accomplish a goal</a:t>
            </a:r>
          </a:p>
          <a:p>
            <a:pPr lvl="0">
              <a:spcBef>
                <a:spcPts val="600"/>
              </a:spcBef>
              <a:buClr>
                <a:srgbClr val="000000"/>
              </a:buClr>
              <a:buChar char="•"/>
              <a:defRPr sz="1800"/>
            </a:pP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Components of an information system:</a:t>
            </a:r>
            <a:r>
              <a:rPr sz="2800" dirty="0"/>
              <a:t> input, processing, output, and feedback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577B9-5590-46B9-97A2-4C4AB7084FB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Summary (continued)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>
                <a:latin typeface="Arial Bold"/>
                <a:ea typeface="Arial Bold"/>
                <a:cs typeface="Arial Bold"/>
                <a:sym typeface="Arial Bold"/>
              </a:rPr>
              <a:t>Computer-based information system (CBIS):</a:t>
            </a:r>
            <a:r>
              <a:rPr sz="2800"/>
              <a:t> a single set of hardware, software, databases, telecommunications, people, and procedures that are configured to collect, manipulate, store, and process data into information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>
                <a:latin typeface="Arial Bold"/>
                <a:ea typeface="Arial Bold"/>
                <a:cs typeface="Arial Bold"/>
                <a:sym typeface="Arial Bold"/>
              </a:rPr>
              <a:t>Transaction processing system (TPS):</a:t>
            </a:r>
            <a:r>
              <a:rPr sz="2800"/>
              <a:t> an organized collection of people, procedures, software, databases, and devices used to record completed business transactions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4B4211-732B-427B-A65B-198FF8F7296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Summary (continued)</a:t>
            </a:r>
          </a:p>
        </p:txBody>
      </p:sp>
      <p:sp>
        <p:nvSpPr>
          <p:cNvPr id="104" name="Shape 104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Management information system (MIS):</a:t>
            </a:r>
            <a:r>
              <a:rPr sz="2400"/>
              <a:t> an organized collection of people, procedures, software, databases, and devices that provides routine information to managers and decision makers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Decision support system (DSS):</a:t>
            </a:r>
            <a:r>
              <a:rPr sz="2400"/>
              <a:t> an organized collection of people, procedures, software, databases, and devices used to support problem-specific decision making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Systems development:</a:t>
            </a:r>
            <a:r>
              <a:rPr sz="2400"/>
              <a:t> creating or modifying existing business systems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89FB10-32E1-4106-AC00-940B6C00EC9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0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GB" sz="3200" dirty="0">
                <a:solidFill>
                  <a:srgbClr val="FFFFFF"/>
                </a:solidFill>
              </a:rPr>
              <a:t>        </a:t>
            </a:r>
            <a:r>
              <a:rPr sz="3200" dirty="0">
                <a:solidFill>
                  <a:srgbClr val="7F8080"/>
                </a:solidFill>
              </a:rPr>
              <a:t>Defining an Information System 1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500"/>
              </a:spcBef>
              <a:buSzTx/>
              <a:buNone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What is a system?</a:t>
            </a:r>
          </a:p>
          <a:p>
            <a:pPr lvl="0">
              <a:spcBef>
                <a:spcPts val="600"/>
              </a:spcBef>
              <a:buSzTx/>
              <a:buNone/>
              <a:defRPr sz="1800"/>
            </a:pPr>
            <a:endParaRPr sz="2400" dirty="0">
              <a:latin typeface="Arial Bold"/>
              <a:ea typeface="Arial Bold"/>
              <a:cs typeface="Arial Bold"/>
              <a:sym typeface="Arial Bold"/>
            </a:endParaRP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A system is a set of elements or components that interact to accomplish goals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Systems have inputs, processing mechanisms, outputs, and feedback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A system processes the input to create the output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Examples of systems are everywhere – an automatic car wash, the heating in a building, the human body; you should be able to think of many more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D95B9B-9F08-4461-91F2-C54EF00F02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0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GB" sz="3200" dirty="0">
                <a:solidFill>
                  <a:srgbClr val="FFFFFF"/>
                </a:solidFill>
              </a:rPr>
              <a:t>        </a:t>
            </a:r>
            <a:r>
              <a:rPr sz="3200" dirty="0">
                <a:solidFill>
                  <a:srgbClr val="7F8080"/>
                </a:solidFill>
              </a:rPr>
              <a:t>Defining an Information System 2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500"/>
              </a:spcBef>
              <a:buSzTx/>
              <a:buNone/>
              <a:defRPr sz="1800"/>
            </a:pP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What is information?</a:t>
            </a:r>
          </a:p>
          <a:p>
            <a:pPr lvl="0">
              <a:spcBef>
                <a:spcPts val="600"/>
              </a:spcBef>
              <a:buSzTx/>
              <a:buNone/>
              <a:defRPr sz="1800"/>
            </a:pPr>
            <a:endParaRPr sz="2400"/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Information is a collection of facts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It can take many forms – text, numbers, images, audio clips and video clips are all examples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/>
              <a:t>A closely related term is </a:t>
            </a:r>
            <a:r>
              <a:rPr sz="2400">
                <a:latin typeface="Arial Bold"/>
                <a:ea typeface="Arial Bold"/>
                <a:cs typeface="Arial Bold"/>
                <a:sym typeface="Arial Bold"/>
              </a:rPr>
              <a:t>data</a:t>
            </a:r>
          </a:p>
          <a:p>
            <a:pPr marL="293914" lvl="0" indent="-293914">
              <a:spcBef>
                <a:spcPts val="600"/>
              </a:spcBef>
              <a:buChar char="•"/>
              <a:defRPr sz="1800"/>
            </a:pPr>
            <a:r>
              <a:rPr sz="2400"/>
              <a:t>These two terms are often used interchangeably</a:t>
            </a:r>
            <a:r>
              <a:rPr sz="280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DFC4E4-2085-4B93-BC74-A1BF6C48AD4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0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lang="en-GB" sz="3000" dirty="0">
                <a:solidFill>
                  <a:srgbClr val="FFFFFF"/>
                </a:solidFill>
              </a:rPr>
              <a:t>         </a:t>
            </a:r>
            <a:r>
              <a:rPr sz="3200" dirty="0">
                <a:solidFill>
                  <a:srgbClr val="7F8080"/>
                </a:solidFill>
              </a:rPr>
              <a:t>Defining an Information System 3</a:t>
            </a:r>
            <a:endParaRPr sz="3000" dirty="0">
              <a:solidFill>
                <a:srgbClr val="7F8080"/>
              </a:solidFill>
            </a:endParaRPr>
          </a:p>
        </p:txBody>
      </p:sp>
      <p:sp>
        <p:nvSpPr>
          <p:cNvPr id="34" name="Shape 34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400" dirty="0"/>
              <a:t>Therefore…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 dirty="0"/>
              <a:t>an 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information system</a:t>
            </a:r>
            <a:r>
              <a:rPr sz="2400" dirty="0"/>
              <a:t> (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IS</a:t>
            </a:r>
            <a:r>
              <a:rPr sz="2400" dirty="0"/>
              <a:t>) is a set of interrelated components that collect (input), manipulate &amp; store (process), and disseminate (output) information, and provide a feedback mechanism to meet an objective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 dirty="0"/>
              <a:t>In information systems, </a:t>
            </a: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input</a:t>
            </a:r>
            <a:r>
              <a:rPr sz="2400" dirty="0"/>
              <a:t> is the activity of gathering and capturing data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Processing</a:t>
            </a:r>
            <a:r>
              <a:rPr sz="2400" dirty="0"/>
              <a:t> means converting or transforming this input into useful outputs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Output</a:t>
            </a:r>
            <a:r>
              <a:rPr sz="2400" dirty="0"/>
              <a:t> involves producing useful information, usually in the form of documents and reports</a:t>
            </a:r>
          </a:p>
          <a:p>
            <a:pPr marL="293914" lvl="0" indent="-293914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Feedback</a:t>
            </a:r>
            <a:r>
              <a:rPr sz="2400" dirty="0"/>
              <a:t> is information from the system that is used to make changes to input or processing activities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3C4B40-2C34-4A9B-B8B1-5CE459BB99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28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     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The Characteristics of Valuable </a:t>
            </a:r>
            <a:b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                       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Information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idx="4294967295"/>
          </p:nvPr>
        </p:nvSpPr>
        <p:spPr>
          <a:xfrm>
            <a:off x="457200" y="1739900"/>
            <a:ext cx="8229600" cy="1154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spcBef>
                <a:spcPts val="500"/>
              </a:spcBef>
              <a:buSzTx/>
              <a:buNone/>
              <a:defRPr sz="2400"/>
            </a:lvl1pPr>
          </a:lstStyle>
          <a:p>
            <a:pPr lvl="0">
              <a:defRPr sz="1800"/>
            </a:pPr>
            <a:r>
              <a:rPr sz="2400" dirty="0"/>
              <a:t>	To be useful to managers, information should have some or possibly all of the following characteristics:</a:t>
            </a:r>
          </a:p>
        </p:txBody>
      </p:sp>
      <p:sp>
        <p:nvSpPr>
          <p:cNvPr id="38" name="Shape 38"/>
          <p:cNvSpPr/>
          <p:nvPr/>
        </p:nvSpPr>
        <p:spPr>
          <a:xfrm>
            <a:off x="1403350" y="2924175"/>
            <a:ext cx="6481763" cy="2924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2800" dirty="0"/>
              <a:t>Accessible			Accurate</a:t>
            </a:r>
          </a:p>
          <a:p>
            <a:pPr lvl="0"/>
            <a:r>
              <a:rPr sz="2800" dirty="0"/>
              <a:t>Complete			Economical</a:t>
            </a:r>
          </a:p>
          <a:p>
            <a:pPr lvl="0"/>
            <a:r>
              <a:rPr sz="2800" dirty="0"/>
              <a:t>Flexible			Relevant</a:t>
            </a:r>
          </a:p>
          <a:p>
            <a:pPr lvl="0"/>
            <a:r>
              <a:rPr sz="2800" dirty="0"/>
              <a:t>Reliable			Secure</a:t>
            </a:r>
          </a:p>
          <a:p>
            <a:pPr lvl="0"/>
            <a:r>
              <a:rPr sz="2800" dirty="0"/>
              <a:t>Simple			Timely</a:t>
            </a:r>
          </a:p>
          <a:p>
            <a:pPr lvl="0"/>
            <a:r>
              <a:rPr sz="2800" dirty="0"/>
              <a:t>Verifiable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0C328C-85A1-4902-80F1-0EB329AAE4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/>
            </a:pPr>
            <a:r>
              <a:rPr lang="en-GB" sz="28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       	    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Manual and </a:t>
            </a:r>
            <a:r>
              <a:rPr sz="3200" dirty="0" err="1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Computeri</a:t>
            </a:r>
            <a: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z</a:t>
            </a:r>
            <a:r>
              <a:rPr sz="3200" dirty="0" err="1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ed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b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</a:br>
            <a:r>
              <a:rPr lang="en-GB"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		  </a:t>
            </a:r>
            <a:r>
              <a:rPr sz="3200" dirty="0">
                <a:solidFill>
                  <a:srgbClr val="7F8080"/>
                </a:solidFill>
                <a:latin typeface="Arial Bold"/>
                <a:ea typeface="Arial Bold"/>
                <a:cs typeface="Arial Bold"/>
                <a:sym typeface="Arial Bold"/>
              </a:rPr>
              <a:t>Information Systems</a:t>
            </a:r>
            <a:r>
              <a:rPr sz="3200" dirty="0">
                <a:solidFill>
                  <a:srgbClr val="7F8080"/>
                </a:solidFill>
              </a:rPr>
              <a:t> 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An information system can be manual, for example paper-based, or </a:t>
            </a:r>
            <a:r>
              <a:rPr sz="2800" dirty="0" err="1"/>
              <a:t>computeri</a:t>
            </a:r>
            <a:r>
              <a:rPr lang="en-GB" sz="2800" dirty="0"/>
              <a:t>z</a:t>
            </a:r>
            <a:r>
              <a:rPr sz="2800" dirty="0" err="1"/>
              <a:t>ed</a:t>
            </a:r>
            <a:endParaRPr sz="2800" dirty="0"/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A </a:t>
            </a: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computer-based information system</a:t>
            </a:r>
            <a:r>
              <a:rPr sz="2800" dirty="0"/>
              <a:t> (</a:t>
            </a: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CBIS</a:t>
            </a:r>
            <a:r>
              <a:rPr sz="2800" dirty="0"/>
              <a:t>) is a single set of hardware, software, databases, telecommunications, people, and procedures that are configured to collect, manipulate, store, and process data into information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356B1C-1BC7-4D25-B522-11CAD265614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Hardware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>
                <a:latin typeface="Arial Bold"/>
                <a:ea typeface="Arial Bold"/>
                <a:cs typeface="Arial Bold"/>
                <a:sym typeface="Arial Bold"/>
              </a:rPr>
              <a:t>Hardware</a:t>
            </a:r>
            <a:r>
              <a:rPr sz="2400" dirty="0"/>
              <a:t> consists of computer equipment used to perform input, processing, and output activities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Input devices include keyboards, mice and other pointing devices, automatic scanning devices, and equipment that can read magnetic ink characters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Processing devices include computer chips that contain the central processing unit and main memory</a:t>
            </a:r>
          </a:p>
          <a:p>
            <a:pPr marL="293914" lvl="0" indent="-293914">
              <a:spcBef>
                <a:spcPts val="500"/>
              </a:spcBef>
              <a:buChar char="•"/>
              <a:defRPr sz="1800"/>
            </a:pPr>
            <a:r>
              <a:rPr sz="2400" dirty="0"/>
              <a:t>Output devices include computer screens and printers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01A8C1-E5F4-4937-8EBA-A47C4A2044A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68413"/>
          </a:xfrm>
          <a:prstGeom prst="rect">
            <a:avLst/>
          </a:prstGeom>
          <a:solidFill>
            <a:srgbClr val="F9EC2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320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 dirty="0">
                <a:solidFill>
                  <a:srgbClr val="7F8080"/>
                </a:solidFill>
              </a:rPr>
              <a:t>Software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Software</a:t>
            </a:r>
            <a:r>
              <a:rPr sz="2800" dirty="0"/>
              <a:t> consists of the computer programs that govern the operation of the computer</a:t>
            </a:r>
          </a:p>
          <a:p>
            <a:pPr lvl="0">
              <a:spcBef>
                <a:spcPts val="600"/>
              </a:spcBef>
              <a:buChar char="•"/>
              <a:defRPr sz="1800"/>
            </a:pPr>
            <a:r>
              <a:rPr sz="2800" dirty="0"/>
              <a:t>There are two types of software:</a:t>
            </a:r>
            <a:br>
              <a:rPr sz="2800" dirty="0"/>
            </a:b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system software</a:t>
            </a:r>
            <a:r>
              <a:rPr sz="2800" dirty="0"/>
              <a:t> controls basic computer operations, including start-up, input and output. An example is Microsoft Windows</a:t>
            </a:r>
            <a:br>
              <a:rPr sz="2800" dirty="0"/>
            </a:br>
            <a:r>
              <a:rPr sz="2800" dirty="0">
                <a:latin typeface="Arial Bold"/>
                <a:ea typeface="Arial Bold"/>
                <a:cs typeface="Arial Bold"/>
                <a:sym typeface="Arial Bold"/>
              </a:rPr>
              <a:t>applications software</a:t>
            </a:r>
            <a:r>
              <a:rPr sz="2800" i="1" dirty="0"/>
              <a:t> </a:t>
            </a:r>
            <a:r>
              <a:rPr sz="2800" dirty="0"/>
              <a:t>allows you to accomplish specific tasks, including word processing and drawing charts. An example is Microsoft Excel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E30C8B-8B24-4CEF-885D-56E96631C5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0210"/>
          <a:stretch/>
        </p:blipFill>
        <p:spPr>
          <a:xfrm>
            <a:off x="7162800" y="-101290"/>
            <a:ext cx="1981200" cy="14709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0" endPos="65000" dist="50800" dir="5400000" sy="-100000" algn="bl" rotWithShape="0"/>
          </a:effec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1974</Words>
  <Application>Microsoft Office PowerPoint</Application>
  <PresentationFormat>On-screen Show (4:3)</PresentationFormat>
  <Paragraphs>139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Arial Bold</vt:lpstr>
      <vt:lpstr>Avenir Roman</vt:lpstr>
      <vt:lpstr>Default</vt:lpstr>
      <vt:lpstr>PowerPoint Presentation</vt:lpstr>
      <vt:lpstr>PowerPoint Presentation</vt:lpstr>
      <vt:lpstr>        Defining an Information System 1</vt:lpstr>
      <vt:lpstr>        Defining an Information System 2</vt:lpstr>
      <vt:lpstr>         Defining an Information System 3</vt:lpstr>
      <vt:lpstr>            The Characteristics of Valuable                               Information </vt:lpstr>
      <vt:lpstr>               Manual and Computerized      Information Systems </vt:lpstr>
      <vt:lpstr>Hardware</vt:lpstr>
      <vt:lpstr>Software</vt:lpstr>
      <vt:lpstr>Databases</vt:lpstr>
      <vt:lpstr>   Telecommunications, Networks, and     the Internet </vt:lpstr>
      <vt:lpstr>People </vt:lpstr>
      <vt:lpstr>Procedures </vt:lpstr>
      <vt:lpstr>Business Information Systems</vt:lpstr>
      <vt:lpstr>        Electronic and Mobile Commerce </vt:lpstr>
      <vt:lpstr>             Enterprise Resource Planning </vt:lpstr>
      <vt:lpstr>          Transaction Processing Systems </vt:lpstr>
      <vt:lpstr>        Management Information Systems </vt:lpstr>
      <vt:lpstr>Decision Support System</vt:lpstr>
      <vt:lpstr>        Specialized Business Information                               Systems</vt:lpstr>
      <vt:lpstr>Systems Development</vt:lpstr>
      <vt:lpstr>     Security, Privacy, and Ethical Issues</vt:lpstr>
      <vt:lpstr>            Security and control measures</vt:lpstr>
      <vt:lpstr>Global Challenges in IS 1</vt:lpstr>
      <vt:lpstr>Global Challenges in IS 2</vt:lpstr>
      <vt:lpstr>Summary</vt:lpstr>
      <vt:lpstr>Summary (continued)</vt:lpstr>
      <vt:lpstr>Summary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Wallbridge, Hayley</dc:creator>
  <cp:lastModifiedBy>Coppin, Abigail</cp:lastModifiedBy>
  <cp:revision>16</cp:revision>
  <dcterms:modified xsi:type="dcterms:W3CDTF">2017-11-20T10:36:46Z</dcterms:modified>
</cp:coreProperties>
</file>