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lvl1pPr>
      <a:defRPr>
        <a:latin typeface="Arial"/>
        <a:ea typeface="Arial"/>
        <a:cs typeface="Arial"/>
        <a:sym typeface="Arial"/>
      </a:defRPr>
    </a:lvl1pPr>
    <a:lvl2pPr indent="457200">
      <a:defRPr>
        <a:latin typeface="Arial"/>
        <a:ea typeface="Arial"/>
        <a:cs typeface="Arial"/>
        <a:sym typeface="Arial"/>
      </a:defRPr>
    </a:lvl2pPr>
    <a:lvl3pPr indent="914400">
      <a:defRPr>
        <a:latin typeface="Arial"/>
        <a:ea typeface="Arial"/>
        <a:cs typeface="Arial"/>
        <a:sym typeface="Arial"/>
      </a:defRPr>
    </a:lvl3pPr>
    <a:lvl4pPr indent="1371600">
      <a:defRPr>
        <a:latin typeface="Arial"/>
        <a:ea typeface="Arial"/>
        <a:cs typeface="Arial"/>
        <a:sym typeface="Arial"/>
      </a:defRPr>
    </a:lvl4pPr>
    <a:lvl5pPr indent="1828800">
      <a:defRPr>
        <a:latin typeface="Arial"/>
        <a:ea typeface="Arial"/>
        <a:cs typeface="Arial"/>
        <a:sym typeface="Arial"/>
      </a:defRPr>
    </a:lvl5pPr>
    <a:lvl6pPr>
      <a:defRPr>
        <a:latin typeface="Arial"/>
        <a:ea typeface="Arial"/>
        <a:cs typeface="Arial"/>
        <a:sym typeface="Arial"/>
      </a:defRPr>
    </a:lvl6pPr>
    <a:lvl7pPr>
      <a:defRPr>
        <a:latin typeface="Arial"/>
        <a:ea typeface="Arial"/>
        <a:cs typeface="Arial"/>
        <a:sym typeface="Arial"/>
      </a:defRPr>
    </a:lvl7pPr>
    <a:lvl8pPr>
      <a:defRPr>
        <a:latin typeface="Arial"/>
        <a:ea typeface="Arial"/>
        <a:cs typeface="Arial"/>
        <a:sym typeface="Arial"/>
      </a:defRPr>
    </a:lvl8pPr>
    <a:lvl9pPr>
      <a:defRPr>
        <a:latin typeface="Arial"/>
        <a:ea typeface="Arial"/>
        <a:cs typeface="Arial"/>
        <a:sym typeface="Arial"/>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EC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940675A-B579-460E-94D1-54222C63F5DA}">
  <a:tblStyle styleId="{4C3C2611-4C71-4FC5-86AE-919BDF0F9419}" styleName="">
    <a:tblBg/>
    <a:wholeTbl>
      <a:tcTxStyle b="on" i="on">
        <a:font>
          <a:latin typeface="Arial"/>
          <a:ea typeface="Arial"/>
          <a:cs typeface="Arial"/>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E7F3F4"/>
          </a:solidFill>
        </a:fill>
      </a:tcStyle>
    </a:wholeTbl>
    <a:band2H>
      <a:tcTxStyle/>
      <a:tcStyle>
        <a:tcBdr/>
        <a:fill>
          <a:solidFill>
            <a:srgbClr val="F3F9FA"/>
          </a:solidFill>
        </a:fill>
      </a:tcStyle>
    </a:band2H>
    <a:firstCol>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BBE0E3"/>
          </a:solidFill>
        </a:fill>
      </a:tcStyle>
    </a:firstCol>
    <a:la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BBE0E3"/>
          </a:solidFill>
        </a:fill>
      </a:tcStyle>
    </a:lastRow>
    <a:fir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BBE0E3"/>
          </a:solidFill>
        </a:fill>
      </a:tcStyle>
    </a:firstRow>
  </a:tblStyle>
  <a:tblStyle styleId="{C7B018BB-80A7-4F77-B60F-C8B233D01FF8}" styleName="">
    <a:tblBg/>
    <a:wholeTbl>
      <a:tcTxStyle b="on" i="on">
        <a:font>
          <a:latin typeface="Arial"/>
          <a:ea typeface="Arial"/>
          <a:cs typeface="Arial"/>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wholeTbl>
    <a:band2H>
      <a:tcTxStyle/>
      <a:tcStyle>
        <a:tcBdr/>
        <a:fill>
          <a:solidFill>
            <a:srgbClr val="FFFFFF"/>
          </a:solidFill>
        </a:fill>
      </a:tcStyle>
    </a:band2H>
    <a:firstCol>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firstCol>
    <a:la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lastRow>
    <a:fir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firstRow>
  </a:tblStyle>
  <a:tblStyle styleId="{EEE7283C-3CF3-47DC-8721-378D4A62B228}" styleName="">
    <a:tblBg/>
    <a:wholeTbl>
      <a:tcTxStyle b="on" i="on">
        <a:font>
          <a:latin typeface="Arial"/>
          <a:ea typeface="Arial"/>
          <a:cs typeface="Arial"/>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CCCDA"/>
          </a:solidFill>
        </a:fill>
      </a:tcStyle>
    </a:wholeTbl>
    <a:band2H>
      <a:tcTxStyle/>
      <a:tcStyle>
        <a:tcBdr/>
        <a:fill>
          <a:solidFill>
            <a:srgbClr val="E7E7ED"/>
          </a:solidFill>
        </a:fill>
      </a:tcStyle>
    </a:band2H>
    <a:firstCol>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2E2E8B"/>
          </a:solidFill>
        </a:fill>
      </a:tcStyle>
    </a:firstCol>
    <a:la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2E2E8B"/>
          </a:solidFill>
        </a:fill>
      </a:tcStyle>
    </a:lastRow>
    <a:fir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2E2E8B"/>
          </a:solidFill>
        </a:fill>
      </a:tcStyle>
    </a:firstRow>
  </a:tblStyle>
  <a:tblStyle styleId="{CF821DB8-F4EB-4A41-A1BA-3FCAFE7338EE}" styleName="">
    <a:tblBg/>
    <a:wholeTbl>
      <a:tcTxStyle b="on" i="on">
        <a:font>
          <a:latin typeface="Arial"/>
          <a:ea typeface="Arial"/>
          <a:cs typeface="Arial"/>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n">
        <a:font>
          <a:latin typeface="Arial"/>
          <a:ea typeface="Arial"/>
          <a:cs typeface="Arial"/>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BBE0E3"/>
          </a:solidFill>
        </a:fill>
      </a:tcStyle>
    </a:firstCol>
    <a:lastRow>
      <a:tcTxStyle b="on" i="on">
        <a:font>
          <a:latin typeface="Arial"/>
          <a:ea typeface="Arial"/>
          <a:cs typeface="Arial"/>
        </a:font>
        <a:srgbClr val="000000"/>
      </a:tcTxStyle>
      <a:tcStyle>
        <a:tcBdr>
          <a:left>
            <a:ln w="12700" cap="flat">
              <a:noFill/>
              <a:miter lim="400000"/>
            </a:ln>
          </a:left>
          <a:right>
            <a:ln w="12700" cap="flat">
              <a:noFill/>
              <a:miter lim="400000"/>
            </a:ln>
          </a:right>
          <a:top>
            <a:ln w="508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FFFFFF"/>
          </a:solidFill>
        </a:fill>
      </a:tcStyle>
    </a:lastRow>
    <a:firstRow>
      <a:tcTxStyle b="on" i="on">
        <a:font>
          <a:latin typeface="Arial"/>
          <a:ea typeface="Arial"/>
          <a:cs typeface="Arial"/>
        </a:font>
        <a:srgbClr val="FFFFFF"/>
      </a:tcTxStyle>
      <a:tcStyle>
        <a:tcBdr>
          <a:left>
            <a:ln w="12700" cap="flat">
              <a:noFill/>
              <a:miter lim="400000"/>
            </a:ln>
          </a:left>
          <a:right>
            <a:ln w="12700" cap="flat">
              <a:noFill/>
              <a:miter lim="400000"/>
            </a:ln>
          </a:right>
          <a:top>
            <a:ln w="254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BBE0E3"/>
          </a:solidFill>
        </a:fill>
      </a:tcStyle>
    </a:firstRow>
  </a:tblStyle>
  <a:tblStyle styleId="{33BA23B1-9221-436E-865A-0063620EA4FD}" styleName="">
    <a:tblBg/>
    <a:wholeTbl>
      <a:tcTxStyle b="on" i="on">
        <a:font>
          <a:latin typeface="Arial"/>
          <a:ea typeface="Arial"/>
          <a:cs typeface="Arial"/>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CACA"/>
          </a:solidFill>
        </a:fill>
      </a:tcStyle>
    </a:wholeTbl>
    <a:band2H>
      <a:tcTxStyle/>
      <a:tcStyle>
        <a:tcBdr/>
        <a:fill>
          <a:solidFill>
            <a:srgbClr val="E6E6E6"/>
          </a:solidFill>
        </a:fill>
      </a:tcStyle>
    </a:band2H>
    <a:firstCol>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Col>
    <a:la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lastRow>
    <a:fir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Row>
  </a:tblStyle>
  <a:tblStyle styleId="{2708684C-4D16-4618-839F-0558EEFCDFE6}" styleName="">
    <a:tblBg/>
    <a:wholeTbl>
      <a:tcTxStyle b="on" i="on">
        <a:font>
          <a:latin typeface="Arial"/>
          <a:ea typeface="Arial"/>
          <a:cs typeface="Arial"/>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wholeTbl>
    <a:band2H>
      <a:tcTxStyle/>
      <a:tcStyle>
        <a:tcBdr/>
        <a:fill>
          <a:solidFill>
            <a:srgbClr val="FFFFFF"/>
          </a:solidFill>
        </a:fill>
      </a:tcStyle>
    </a:band2H>
    <a:firstCol>
      <a:tcTxStyle b="on" i="on">
        <a:font>
          <a:latin typeface="Arial"/>
          <a:ea typeface="Arial"/>
          <a:cs typeface="Arial"/>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firstCol>
    <a:lastRow>
      <a:tcTxStyle b="on" i="on">
        <a:font>
          <a:latin typeface="Arial"/>
          <a:ea typeface="Arial"/>
          <a:cs typeface="Arial"/>
        </a:font>
        <a:srgbClr val="000000"/>
      </a:tcTxStyle>
      <a:tcStyle>
        <a:tcBdr>
          <a:left>
            <a:ln w="12700" cap="flat">
              <a:solidFill>
                <a:srgbClr val="000000"/>
              </a:solidFill>
              <a:prstDash val="solid"/>
              <a:bevel/>
            </a:ln>
          </a:left>
          <a:right>
            <a:ln w="12700" cap="flat">
              <a:solidFill>
                <a:srgbClr val="000000"/>
              </a:solidFill>
              <a:prstDash val="solid"/>
              <a:bevel/>
            </a:ln>
          </a:right>
          <a:top>
            <a:ln w="508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lastRow>
    <a:firstRow>
      <a:tcTxStyle b="on" i="on">
        <a:font>
          <a:latin typeface="Arial"/>
          <a:ea typeface="Arial"/>
          <a:cs typeface="Arial"/>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254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6" autoAdjust="0"/>
    <p:restoredTop sz="94595" autoAdjust="0"/>
  </p:normalViewPr>
  <p:slideViewPr>
    <p:cSldViewPr snapToGrid="0">
      <p:cViewPr varScale="1">
        <p:scale>
          <a:sx n="109" d="100"/>
          <a:sy n="109" d="100"/>
        </p:scale>
        <p:origin x="1674" y="138"/>
      </p:cViewPr>
      <p:guideLst/>
    </p:cSldViewPr>
  </p:slideViewPr>
  <p:outlineViewPr>
    <p:cViewPr>
      <p:scale>
        <a:sx n="33" d="100"/>
        <a:sy n="33" d="100"/>
      </p:scale>
      <p:origin x="0" y="-5700"/>
    </p:cViewPr>
  </p:outlineViewPr>
  <p:notesTextViewPr>
    <p:cViewPr>
      <p:scale>
        <a:sx n="1" d="1"/>
        <a:sy n="1" d="1"/>
      </p:scale>
      <p:origin x="0" y="0"/>
    </p:cViewPr>
  </p:notesTextViewPr>
  <p:notesViewPr>
    <p:cSldViewPr snapToGrid="0">
      <p:cViewPr varScale="1">
        <p:scale>
          <a:sx n="60" d="100"/>
          <a:sy n="60" d="100"/>
        </p:scale>
        <p:origin x="2778"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4" name="Shape 24"/>
          <p:cNvSpPr>
            <a:spLocks noGrp="1" noRot="1" noChangeAspect="1"/>
          </p:cNvSpPr>
          <p:nvPr>
            <p:ph type="sldImg"/>
          </p:nvPr>
        </p:nvSpPr>
        <p:spPr>
          <a:xfrm>
            <a:off x="1143000" y="685800"/>
            <a:ext cx="4572000" cy="3429000"/>
          </a:xfrm>
          <a:prstGeom prst="rect">
            <a:avLst/>
          </a:prstGeom>
        </p:spPr>
        <p:txBody>
          <a:bodyPr/>
          <a:lstStyle/>
          <a:p>
            <a:pPr lvl="0"/>
            <a:endParaRPr/>
          </a:p>
        </p:txBody>
      </p:sp>
      <p:sp>
        <p:nvSpPr>
          <p:cNvPr id="25" name="Shape 25"/>
          <p:cNvSpPr>
            <a:spLocks noGrp="1"/>
          </p:cNvSpPr>
          <p:nvPr>
            <p:ph type="body" sz="quarter" idx="1"/>
          </p:nvPr>
        </p:nvSpPr>
        <p:spPr>
          <a:xfrm>
            <a:off x="914400" y="4343400"/>
            <a:ext cx="5029200" cy="4114800"/>
          </a:xfrm>
          <a:prstGeom prst="rect">
            <a:avLst/>
          </a:prstGeom>
        </p:spPr>
        <p:txBody>
          <a:bodyPr/>
          <a:lstStyle/>
          <a:p>
            <a:pPr lvl="0"/>
            <a:endParaRPr/>
          </a:p>
        </p:txBody>
      </p:sp>
    </p:spTree>
  </p:cSld>
  <p:clrMap bg1="lt1" tx1="dk1" bg2="lt2" tx2="dk2" accent1="accent1" accent2="accent2" accent3="accent3" accent4="accent4" accent5="accent5" accent6="accent6" hlink="hlink" folHlink="folHlink"/>
  <p:notesStyle>
    <a:lvl1pPr defTabSz="457200">
      <a:lnSpc>
        <a:spcPct val="125000"/>
      </a:lnSpc>
      <a:defRPr sz="3200">
        <a:latin typeface="Arial Bold" panose="020B0704020202020204" pitchFamily="34" charset="0"/>
        <a:ea typeface="+mj-ea"/>
        <a:cs typeface="Arial Bold" panose="020B0704020202020204" pitchFamily="34" charset="0"/>
        <a:sym typeface="Avenir Roman"/>
      </a:defRPr>
    </a:lvl1pPr>
    <a:lvl2pPr indent="228600" defTabSz="457200">
      <a:lnSpc>
        <a:spcPct val="125000"/>
      </a:lnSpc>
      <a:defRPr sz="2400">
        <a:latin typeface="+mj-lt"/>
        <a:ea typeface="+mj-ea"/>
        <a:cs typeface="+mj-cs"/>
        <a:sym typeface="Avenir Roman"/>
      </a:defRPr>
    </a:lvl2pPr>
    <a:lvl3pPr indent="457200" defTabSz="457200">
      <a:lnSpc>
        <a:spcPct val="125000"/>
      </a:lnSpc>
      <a:defRPr sz="2400">
        <a:latin typeface="+mj-lt"/>
        <a:ea typeface="+mj-ea"/>
        <a:cs typeface="+mj-cs"/>
        <a:sym typeface="Avenir Roman"/>
      </a:defRPr>
    </a:lvl3pPr>
    <a:lvl4pPr indent="685800" defTabSz="457200">
      <a:lnSpc>
        <a:spcPct val="125000"/>
      </a:lnSpc>
      <a:defRPr sz="2400">
        <a:latin typeface="+mj-lt"/>
        <a:ea typeface="+mj-ea"/>
        <a:cs typeface="+mj-cs"/>
        <a:sym typeface="Avenir Roman"/>
      </a:defRPr>
    </a:lvl4pPr>
    <a:lvl5pPr indent="914400" defTabSz="457200">
      <a:lnSpc>
        <a:spcPct val="125000"/>
      </a:lnSpc>
      <a:defRPr sz="2400">
        <a:latin typeface="+mj-lt"/>
        <a:ea typeface="+mj-ea"/>
        <a:cs typeface="+mj-cs"/>
        <a:sym typeface="Avenir Roman"/>
      </a:defRPr>
    </a:lvl5pPr>
    <a:lvl6pPr indent="1143000" defTabSz="457200">
      <a:lnSpc>
        <a:spcPct val="125000"/>
      </a:lnSpc>
      <a:defRPr sz="2400">
        <a:latin typeface="+mj-lt"/>
        <a:ea typeface="+mj-ea"/>
        <a:cs typeface="+mj-cs"/>
        <a:sym typeface="Avenir Roman"/>
      </a:defRPr>
    </a:lvl6pPr>
    <a:lvl7pPr indent="1371600" defTabSz="457200">
      <a:lnSpc>
        <a:spcPct val="125000"/>
      </a:lnSpc>
      <a:defRPr sz="2400">
        <a:latin typeface="+mj-lt"/>
        <a:ea typeface="+mj-ea"/>
        <a:cs typeface="+mj-cs"/>
        <a:sym typeface="Avenir Roman"/>
      </a:defRPr>
    </a:lvl7pPr>
    <a:lvl8pPr indent="1600200" defTabSz="457200">
      <a:lnSpc>
        <a:spcPct val="125000"/>
      </a:lnSpc>
      <a:defRPr sz="2400">
        <a:latin typeface="+mj-lt"/>
        <a:ea typeface="+mj-ea"/>
        <a:cs typeface="+mj-cs"/>
        <a:sym typeface="Avenir Roman"/>
      </a:defRPr>
    </a:lvl8pPr>
    <a:lvl9pPr indent="1828800" defTabSz="457200">
      <a:lnSpc>
        <a:spcPct val="125000"/>
      </a:lnSpc>
      <a:defRPr sz="2400">
        <a:latin typeface="+mj-lt"/>
        <a:ea typeface="+mj-ea"/>
        <a:cs typeface="+mj-cs"/>
        <a:sym typeface="Avenir Roman"/>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5872102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x">
  <p:cSld name="Default">
    <p:bg>
      <p:bgPr>
        <a:gradFill flip="none" rotWithShape="1">
          <a:gsLst>
            <a:gs pos="0">
              <a:srgbClr val="FFFFF2"/>
            </a:gs>
            <a:gs pos="100000">
              <a:srgbClr val="FFFFCC"/>
            </a:gs>
          </a:gsLst>
          <a:lin ang="16200000" scaled="0"/>
        </a:gradFill>
        <a:effectLst/>
      </p:bgPr>
    </p:bg>
    <p:spTree>
      <p:nvGrpSpPr>
        <p:cNvPr id="1" name=""/>
        <p:cNvGrpSpPr/>
        <p:nvPr/>
      </p:nvGrpSpPr>
      <p:grpSpPr>
        <a:xfrm>
          <a:off x="0" y="0"/>
          <a:ext cx="0" cy="0"/>
          <a:chOff x="0" y="0"/>
          <a:chExt cx="0" cy="0"/>
        </a:xfrm>
      </p:grpSpPr>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Default">
    <p:spTree>
      <p:nvGrpSpPr>
        <p:cNvPr id="1" name=""/>
        <p:cNvGrpSpPr/>
        <p:nvPr/>
      </p:nvGrpSpPr>
      <p:grpSpPr>
        <a:xfrm>
          <a:off x="0" y="0"/>
          <a:ext cx="0" cy="0"/>
          <a:chOff x="0" y="0"/>
          <a:chExt cx="0" cy="0"/>
        </a:xfrm>
      </p:grpSpPr>
      <p:sp>
        <p:nvSpPr>
          <p:cNvPr id="16" name="Shape 16"/>
          <p:cNvSpPr>
            <a:spLocks noGrp="1"/>
          </p:cNvSpPr>
          <p:nvPr>
            <p:ph type="body" idx="1"/>
          </p:nvPr>
        </p:nvSpPr>
        <p:spPr>
          <a:prstGeom prst="rect">
            <a:avLst/>
          </a:prstGeom>
        </p:spPr>
        <p:txBody>
          <a:bodyPr/>
          <a:lstStyle/>
          <a:p>
            <a:pPr lvl="0">
              <a:defRPr sz="1800"/>
            </a:pPr>
            <a:r>
              <a:rPr sz="2800"/>
              <a:t>Body Level One</a:t>
            </a:r>
          </a:p>
          <a:p>
            <a:pPr lvl="1">
              <a:defRPr sz="1800"/>
            </a:pPr>
            <a:r>
              <a:rPr sz="2800"/>
              <a:t>Body Level Two</a:t>
            </a:r>
          </a:p>
          <a:p>
            <a:pPr lvl="2">
              <a:defRPr sz="1800"/>
            </a:pPr>
            <a:r>
              <a:rPr sz="2800"/>
              <a:t>Body Level Three</a:t>
            </a:r>
          </a:p>
          <a:p>
            <a:pPr lvl="3">
              <a:defRPr sz="1800"/>
            </a:pPr>
            <a:r>
              <a:rPr sz="2800"/>
              <a:t>Body Level Four</a:t>
            </a:r>
          </a:p>
          <a:p>
            <a:pPr lvl="4">
              <a:defRPr sz="1800"/>
            </a:pPr>
            <a:r>
              <a:rPr sz="2800"/>
              <a:t>Body Level Five</a:t>
            </a: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Default">
    <p:bg>
      <p:bgPr>
        <a:solidFill>
          <a:srgbClr val="FFFFFF"/>
        </a:solidFill>
        <a:effectLst/>
      </p:bgPr>
    </p:bg>
    <p:spTree>
      <p:nvGrpSpPr>
        <p:cNvPr id="1" name=""/>
        <p:cNvGrpSpPr/>
        <p:nvPr/>
      </p:nvGrpSpPr>
      <p:grpSpPr>
        <a:xfrm>
          <a:off x="0" y="0"/>
          <a:ext cx="0" cy="0"/>
          <a:chOff x="0" y="0"/>
          <a:chExt cx="0" cy="0"/>
        </a:xfrm>
      </p:grpSpPr>
      <p:sp>
        <p:nvSpPr>
          <p:cNvPr id="8" name="Shape 14">
            <a:extLst>
              <a:ext uri="{FF2B5EF4-FFF2-40B4-BE49-F238E27FC236}">
                <a16:creationId xmlns:a16="http://schemas.microsoft.com/office/drawing/2014/main" id="{3FCAD117-E02D-482B-AF83-9D45A5E614AD}"/>
              </a:ext>
            </a:extLst>
          </p:cNvPr>
          <p:cNvSpPr/>
          <p:nvPr userDrawn="1"/>
        </p:nvSpPr>
        <p:spPr>
          <a:xfrm>
            <a:off x="0" y="0"/>
            <a:ext cx="9144000" cy="1470030"/>
          </a:xfrm>
          <a:prstGeom prst="rect">
            <a:avLst/>
          </a:prstGeom>
          <a:solidFill>
            <a:srgbClr val="F9EC2B"/>
          </a:solidFill>
          <a:ln w="12700" cap="flat">
            <a:noFill/>
            <a:miter lim="400000"/>
          </a:ln>
          <a:effectLst/>
        </p:spPr>
        <p:txBody>
          <a:bodyPr wrap="square" lIns="0" tIns="0" rIns="0" bIns="0" numCol="1" anchor="ctr">
            <a:noAutofit/>
          </a:bodyPr>
          <a:lstStyle/>
          <a:p>
            <a:pPr lvl="0">
              <a:defRPr sz="1800">
                <a:solidFill>
                  <a:srgbClr val="000000"/>
                </a:solidFill>
              </a:defRPr>
            </a:pPr>
            <a:endParaRPr lang="en-GB" sz="3600" dirty="0">
              <a:solidFill>
                <a:srgbClr val="0E5664"/>
              </a:solidFill>
            </a:endParaRPr>
          </a:p>
        </p:txBody>
      </p:sp>
      <p:sp>
        <p:nvSpPr>
          <p:cNvPr id="19" name="Shape 19"/>
          <p:cNvSpPr/>
          <p:nvPr/>
        </p:nvSpPr>
        <p:spPr>
          <a:xfrm>
            <a:off x="527718" y="181017"/>
            <a:ext cx="7772400" cy="1107996"/>
          </a:xfrm>
          <a:prstGeom prst="rect">
            <a:avLst/>
          </a:prstGeom>
          <a:solidFill>
            <a:srgbClr val="F9EC2B"/>
          </a:solidFill>
          <a:ln w="12700" cap="flat">
            <a:noFill/>
            <a:miter lim="400000"/>
          </a:ln>
          <a:effectLst/>
          <a:extLst>
            <a:ext uri="{C572A759-6A51-4108-AA02-DFA0A04FC94B}">
              <ma14:wrappingTextBoxFlag xmlns="" xmlns:ma14="http://schemas.microsoft.com/office/mac/drawingml/2011/main" val="1"/>
            </a:ext>
          </a:extLst>
        </p:spPr>
        <p:txBody>
          <a:bodyPr wrap="square" lIns="0" tIns="0" rIns="0" bIns="0" numCol="1" anchor="ctr">
            <a:spAutoFit/>
          </a:bodyPr>
          <a:lstStyle>
            <a:lvl1pPr algn="ctr">
              <a:defRPr sz="3600">
                <a:solidFill>
                  <a:srgbClr val="0E5664"/>
                </a:solidFill>
              </a:defRPr>
            </a:lvl1pPr>
          </a:lstStyle>
          <a:p>
            <a:pPr lvl="0">
              <a:defRPr sz="1800">
                <a:solidFill>
                  <a:srgbClr val="000000"/>
                </a:solidFill>
              </a:defRPr>
            </a:pPr>
            <a:r>
              <a:rPr sz="3600" b="1" dirty="0">
                <a:solidFill>
                  <a:schemeClr val="tx2">
                    <a:lumMod val="75000"/>
                  </a:schemeClr>
                </a:solidFill>
              </a:rPr>
              <a:t>Chapter 02: Information Systems In </a:t>
            </a:r>
            <a:r>
              <a:rPr sz="3600" b="1" dirty="0" err="1">
                <a:solidFill>
                  <a:schemeClr val="tx2">
                    <a:lumMod val="75000"/>
                  </a:schemeClr>
                </a:solidFill>
              </a:rPr>
              <a:t>Organi</a:t>
            </a:r>
            <a:r>
              <a:rPr lang="en-GB" sz="3600" b="1" dirty="0">
                <a:solidFill>
                  <a:schemeClr val="tx2">
                    <a:lumMod val="75000"/>
                  </a:schemeClr>
                </a:solidFill>
              </a:rPr>
              <a:t>z</a:t>
            </a:r>
            <a:r>
              <a:rPr sz="3600" b="1" dirty="0" err="1">
                <a:solidFill>
                  <a:schemeClr val="tx2">
                    <a:lumMod val="75000"/>
                  </a:schemeClr>
                </a:solidFill>
              </a:rPr>
              <a:t>ations</a:t>
            </a:r>
            <a:endParaRPr sz="3600" b="1" dirty="0">
              <a:solidFill>
                <a:schemeClr val="tx2">
                  <a:lumMod val="75000"/>
                </a:schemeClr>
              </a:solidFill>
            </a:endParaRPr>
          </a:p>
        </p:txBody>
      </p:sp>
      <p:pic>
        <p:nvPicPr>
          <p:cNvPr id="9" name="Picture 8">
            <a:extLst>
              <a:ext uri="{FF2B5EF4-FFF2-40B4-BE49-F238E27FC236}">
                <a16:creationId xmlns:a16="http://schemas.microsoft.com/office/drawing/2014/main" id="{7003353A-FD2F-4C7D-803D-EE9F2414AFB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94446" y="1681933"/>
            <a:ext cx="3555107" cy="4738599"/>
          </a:xfrm>
          <a:prstGeom prst="rect">
            <a:avLst/>
          </a:prstGeom>
        </p:spPr>
      </p:pic>
      <p:sp>
        <p:nvSpPr>
          <p:cNvPr id="10" name="Shape 18">
            <a:extLst>
              <a:ext uri="{FF2B5EF4-FFF2-40B4-BE49-F238E27FC236}">
                <a16:creationId xmlns:a16="http://schemas.microsoft.com/office/drawing/2014/main" id="{F4595DD0-5777-4234-86EE-F0A61DFB00E2}"/>
              </a:ext>
            </a:extLst>
          </p:cNvPr>
          <p:cNvSpPr/>
          <p:nvPr userDrawn="1"/>
        </p:nvSpPr>
        <p:spPr>
          <a:xfrm>
            <a:off x="685223" y="6373761"/>
            <a:ext cx="7488240" cy="369332"/>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lvl="0" algn="ctr"/>
            <a:r>
              <a:rPr sz="1200" dirty="0">
                <a:solidFill>
                  <a:schemeClr val="tx1"/>
                </a:solidFill>
              </a:rPr>
              <a:t>Stair, Reynolds and Chesney: Principles of Business Information Systems, </a:t>
            </a:r>
            <a:r>
              <a:rPr lang="en-GB" sz="1200" dirty="0">
                <a:solidFill>
                  <a:schemeClr val="tx1"/>
                </a:solidFill>
              </a:rPr>
              <a:t>Third</a:t>
            </a:r>
            <a:r>
              <a:rPr sz="1200" dirty="0">
                <a:solidFill>
                  <a:schemeClr val="tx1"/>
                </a:solidFill>
              </a:rPr>
              <a:t> edition (</a:t>
            </a:r>
            <a:r>
              <a:rPr lang="en-GB" sz="1200" dirty="0">
                <a:solidFill>
                  <a:schemeClr val="tx1"/>
                </a:solidFill>
                <a:effectLst/>
                <a:latin typeface="Arial"/>
                <a:ea typeface="Arial"/>
                <a:cs typeface="Arial"/>
                <a:sym typeface="Arial"/>
              </a:rPr>
              <a:t>9781473748415</a:t>
            </a:r>
            <a:r>
              <a:rPr sz="1200" dirty="0">
                <a:solidFill>
                  <a:schemeClr val="tx1"/>
                </a:solidFill>
              </a:rPr>
              <a:t>)</a:t>
            </a:r>
            <a:br>
              <a:rPr sz="1200" dirty="0">
                <a:solidFill>
                  <a:schemeClr val="tx1"/>
                </a:solidFill>
              </a:rPr>
            </a:br>
            <a:r>
              <a:rPr sz="1200" dirty="0">
                <a:solidFill>
                  <a:schemeClr val="tx1"/>
                </a:solidFill>
              </a:rPr>
              <a:t>© Cengage Learning 201</a:t>
            </a:r>
            <a:r>
              <a:rPr lang="en-GB" sz="1200" dirty="0">
                <a:solidFill>
                  <a:schemeClr val="tx1"/>
                </a:solidFill>
              </a:rPr>
              <a:t>8</a:t>
            </a:r>
            <a:endParaRPr sz="1200" dirty="0">
              <a:solidFill>
                <a:schemeClr val="tx1"/>
              </a:solidFill>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microsoft.com/office/2007/relationships/hdphoto" Target="../media/hdphoto1.wdp"/><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FFFF"/>
            </a:gs>
            <a:gs pos="35000">
              <a:srgbClr val="FFFFFF"/>
            </a:gs>
            <a:gs pos="100000">
              <a:srgbClr val="FFFFFF"/>
            </a:gs>
          </a:gsLst>
          <a:lin ang="16200000" scaled="0"/>
        </a:gradFill>
        <a:effectLst/>
      </p:bgPr>
    </p:bg>
    <p:spTree>
      <p:nvGrpSpPr>
        <p:cNvPr id="1" name=""/>
        <p:cNvGrpSpPr/>
        <p:nvPr/>
      </p:nvGrpSpPr>
      <p:grpSpPr>
        <a:xfrm>
          <a:off x="0" y="0"/>
          <a:ext cx="0" cy="0"/>
          <a:chOff x="0" y="0"/>
          <a:chExt cx="0" cy="0"/>
        </a:xfrm>
      </p:grpSpPr>
      <p:sp>
        <p:nvSpPr>
          <p:cNvPr id="3" name="Shape 3"/>
          <p:cNvSpPr>
            <a:spLocks noGrp="1"/>
          </p:cNvSpPr>
          <p:nvPr>
            <p:ph type="body" idx="1"/>
          </p:nvPr>
        </p:nvSpPr>
        <p:spPr>
          <a:xfrm>
            <a:off x="323850" y="1484312"/>
            <a:ext cx="8229600" cy="5373688"/>
          </a:xfrm>
          <a:prstGeom prst="rect">
            <a:avLst/>
          </a:prstGeom>
          <a:ln w="12700">
            <a:miter lim="400000"/>
          </a:ln>
          <a:extLst>
            <a:ext uri="{C572A759-6A51-4108-AA02-DFA0A04FC94B}">
              <ma14:wrappingTextBoxFlag xmlns="" xmlns:ma14="http://schemas.microsoft.com/office/mac/drawingml/2011/main" val="1"/>
            </a:ext>
          </a:extLst>
        </p:spPr>
        <p:txBody>
          <a:bodyPr lIns="45719" rIns="45719"/>
          <a:lstStyle/>
          <a:p>
            <a:pPr lvl="0">
              <a:defRPr sz="1800"/>
            </a:pPr>
            <a:r>
              <a:rPr sz="2800"/>
              <a:t>Body Level One</a:t>
            </a:r>
          </a:p>
          <a:p>
            <a:pPr lvl="1">
              <a:defRPr sz="1800"/>
            </a:pPr>
            <a:r>
              <a:rPr sz="2800"/>
              <a:t>Body Level Two</a:t>
            </a:r>
          </a:p>
          <a:p>
            <a:pPr lvl="2">
              <a:defRPr sz="1800"/>
            </a:pPr>
            <a:r>
              <a:rPr sz="2800"/>
              <a:t>Body Level Three</a:t>
            </a:r>
          </a:p>
          <a:p>
            <a:pPr lvl="3">
              <a:defRPr sz="1800"/>
            </a:pPr>
            <a:r>
              <a:rPr sz="2800"/>
              <a:t>Body Level Four</a:t>
            </a:r>
          </a:p>
          <a:p>
            <a:pPr lvl="4">
              <a:defRPr sz="1800"/>
            </a:pPr>
            <a:r>
              <a:rPr sz="2800"/>
              <a:t>Body Level Five</a:t>
            </a:r>
          </a:p>
        </p:txBody>
      </p:sp>
      <p:pic>
        <p:nvPicPr>
          <p:cNvPr id="6" name="image3.jpg" descr="http://news.cengage.com/wp-content/uploads/2011/05/CL_Logo_RGB_JPG.jpg"/>
          <p:cNvPicPr/>
          <p:nvPr/>
        </p:nvPicPr>
        <p:blipFill>
          <a:blip r:embed="rId5">
            <a:extLst/>
          </a:blip>
          <a:stretch>
            <a:fillRect/>
          </a:stretch>
        </p:blipFill>
        <p:spPr>
          <a:xfrm>
            <a:off x="280988" y="6143921"/>
            <a:ext cx="1346476" cy="587080"/>
          </a:xfrm>
          <a:prstGeom prst="rect">
            <a:avLst/>
          </a:prstGeom>
          <a:ln w="12700">
            <a:miter lim="400000"/>
          </a:ln>
        </p:spPr>
      </p:pic>
      <p:sp>
        <p:nvSpPr>
          <p:cNvPr id="7" name="Shape 27">
            <a:extLst>
              <a:ext uri="{FF2B5EF4-FFF2-40B4-BE49-F238E27FC236}">
                <a16:creationId xmlns:a16="http://schemas.microsoft.com/office/drawing/2014/main" id="{1EFF47E1-8340-4102-BD46-84F563D9FF0D}"/>
              </a:ext>
            </a:extLst>
          </p:cNvPr>
          <p:cNvSpPr txBox="1">
            <a:spLocks/>
          </p:cNvSpPr>
          <p:nvPr userDrawn="1"/>
        </p:nvSpPr>
        <p:spPr>
          <a:xfrm>
            <a:off x="0" y="0"/>
            <a:ext cx="9144000" cy="1268413"/>
          </a:xfrm>
          <a:prstGeom prst="rect">
            <a:avLst/>
          </a:prstGeom>
          <a:solidFill>
            <a:srgbClr val="F9EC2B"/>
          </a:solidFill>
          <a:ln w="12700">
            <a:miter lim="400000"/>
          </a:ln>
          <a:extLst>
            <a:ext uri="{C572A759-6A51-4108-AA02-DFA0A04FC94B}">
              <ma14:wrappingTextBoxFlag xmlns:ma14="http://schemas.microsoft.com/office/mac/drawingml/2011/main" xmlns="" val="1"/>
            </a:ext>
          </a:extLst>
        </p:spPr>
        <p:txBody>
          <a:bodyPr lIns="0" tIns="0" rIns="0" bIns="0" anchor="ctr">
            <a:normAutofit/>
          </a:bodyPr>
          <a:lstStyle>
            <a:lvl1pPr algn="ctr">
              <a:defRPr sz="3000">
                <a:solidFill>
                  <a:srgbClr val="FFFFFF"/>
                </a:solidFill>
                <a:latin typeface="Arial Bold"/>
                <a:ea typeface="Arial Bold"/>
                <a:cs typeface="Arial Bold"/>
                <a:sym typeface="Arial Bold"/>
              </a:defRPr>
            </a:lvl1pPr>
            <a:lvl2pPr algn="ctr">
              <a:defRPr sz="4400">
                <a:latin typeface="Arial"/>
                <a:ea typeface="Arial"/>
                <a:cs typeface="Arial"/>
                <a:sym typeface="Arial"/>
              </a:defRPr>
            </a:lvl2pPr>
            <a:lvl3pPr algn="ctr">
              <a:defRPr sz="4400">
                <a:latin typeface="Arial"/>
                <a:ea typeface="Arial"/>
                <a:cs typeface="Arial"/>
                <a:sym typeface="Arial"/>
              </a:defRPr>
            </a:lvl3pPr>
            <a:lvl4pPr algn="ctr">
              <a:defRPr sz="4400">
                <a:latin typeface="Arial"/>
                <a:ea typeface="Arial"/>
                <a:cs typeface="Arial"/>
                <a:sym typeface="Arial"/>
              </a:defRPr>
            </a:lvl4pPr>
            <a:lvl5pPr algn="ctr">
              <a:defRPr sz="4400">
                <a:latin typeface="Arial"/>
                <a:ea typeface="Arial"/>
                <a:cs typeface="Arial"/>
                <a:sym typeface="Arial"/>
              </a:defRPr>
            </a:lvl5pPr>
            <a:lvl6pPr indent="457200" algn="ctr">
              <a:defRPr sz="4400">
                <a:latin typeface="Arial"/>
                <a:ea typeface="Arial"/>
                <a:cs typeface="Arial"/>
                <a:sym typeface="Arial"/>
              </a:defRPr>
            </a:lvl6pPr>
            <a:lvl7pPr indent="914400" algn="ctr">
              <a:defRPr sz="4400">
                <a:latin typeface="Arial"/>
                <a:ea typeface="Arial"/>
                <a:cs typeface="Arial"/>
                <a:sym typeface="Arial"/>
              </a:defRPr>
            </a:lvl7pPr>
            <a:lvl8pPr indent="1371600" algn="ctr">
              <a:defRPr sz="4400">
                <a:latin typeface="Arial"/>
                <a:ea typeface="Arial"/>
                <a:cs typeface="Arial"/>
                <a:sym typeface="Arial"/>
              </a:defRPr>
            </a:lvl8pPr>
            <a:lvl9pPr indent="1828800" algn="ctr">
              <a:defRPr sz="4400">
                <a:latin typeface="Arial"/>
                <a:ea typeface="Arial"/>
                <a:cs typeface="Arial"/>
                <a:sym typeface="Arial"/>
              </a:defRPr>
            </a:lvl9pPr>
          </a:lstStyle>
          <a:p>
            <a:pPr>
              <a:defRPr sz="1800">
                <a:solidFill>
                  <a:srgbClr val="000000"/>
                </a:solidFill>
              </a:defRPr>
            </a:pPr>
            <a:endParaRPr lang="en-GB" sz="3200" dirty="0">
              <a:solidFill>
                <a:srgbClr val="7F8080"/>
              </a:solidFill>
            </a:endParaRPr>
          </a:p>
        </p:txBody>
      </p:sp>
      <p:pic>
        <p:nvPicPr>
          <p:cNvPr id="8" name="Picture 7">
            <a:extLst>
              <a:ext uri="{FF2B5EF4-FFF2-40B4-BE49-F238E27FC236}">
                <a16:creationId xmlns:a16="http://schemas.microsoft.com/office/drawing/2014/main" id="{D4E1B6C5-89C2-4DB1-9F51-5083CF6A0DE5}"/>
              </a:ext>
            </a:extLst>
          </p:cNvPr>
          <p:cNvPicPr>
            <a:picLocks noChangeAspect="1"/>
          </p:cNvPicPr>
          <p:nvPr userDrawn="1"/>
        </p:nvPicPr>
        <p:blipFill rotWithShape="1">
          <a:blip r:embed="rId6" cstate="print">
            <a:extLst>
              <a:ext uri="{BEBA8EAE-BF5A-486C-A8C5-ECC9F3942E4B}">
                <a14:imgProps xmlns:a14="http://schemas.microsoft.com/office/drawing/2010/main">
                  <a14:imgLayer r:embed="rId7">
                    <a14:imgEffect>
                      <a14:backgroundRemoval t="10000" b="90000" l="10000" r="90000"/>
                    </a14:imgEffect>
                  </a14:imgLayer>
                </a14:imgProps>
              </a:ext>
              <a:ext uri="{28A0092B-C50C-407E-A947-70E740481C1C}">
                <a14:useLocalDpi xmlns:a14="http://schemas.microsoft.com/office/drawing/2010/main" val="0"/>
              </a:ext>
            </a:extLst>
          </a:blip>
          <a:srcRect r="10210"/>
          <a:stretch/>
        </p:blipFill>
        <p:spPr>
          <a:xfrm>
            <a:off x="7162800" y="-101290"/>
            <a:ext cx="1981200" cy="1470991"/>
          </a:xfrm>
          <a:prstGeom prst="rect">
            <a:avLst/>
          </a:prstGeom>
          <a:effectLst>
            <a:outerShdw blurRad="50800" dist="38100" dir="2700000" algn="tl" rotWithShape="0">
              <a:prstClr val="black">
                <a:alpha val="40000"/>
              </a:prstClr>
            </a:outerShdw>
            <a:reflection stA="0" endPos="65000" dist="50800" dir="5400000" sy="-100000" algn="bl" rotWithShape="0"/>
          </a:effectLst>
        </p:spPr>
      </p:pic>
      <p:sp>
        <p:nvSpPr>
          <p:cNvPr id="9" name="Shape 10">
            <a:extLst>
              <a:ext uri="{FF2B5EF4-FFF2-40B4-BE49-F238E27FC236}">
                <a16:creationId xmlns:a16="http://schemas.microsoft.com/office/drawing/2014/main" id="{25D1D893-2A29-4795-AAF8-D8B27D10AB0C}"/>
              </a:ext>
            </a:extLst>
          </p:cNvPr>
          <p:cNvSpPr/>
          <p:nvPr userDrawn="1"/>
        </p:nvSpPr>
        <p:spPr>
          <a:xfrm>
            <a:off x="4769025" y="6223525"/>
            <a:ext cx="4362275" cy="553998"/>
          </a:xfrm>
          <a:prstGeom prst="rect">
            <a:avLst/>
          </a:prstGeom>
          <a:ln w="12700">
            <a:miter lim="400000"/>
          </a:ln>
          <a:extLst>
            <a:ext uri="{C572A759-6A51-4108-AA02-DFA0A04FC94B}">
              <ma14:wrappingTextBoxFlag xmlns:ma14="http://schemas.microsoft.com/office/mac/drawingml/2011/main" xmlns="" val="1"/>
            </a:ext>
          </a:extLst>
        </p:spPr>
        <p:txBody>
          <a:bodyPr lIns="0" tIns="0" rIns="0" bIns="0" anchor="ctr">
            <a:spAutoFit/>
          </a:bodyPr>
          <a:lstStyle/>
          <a:p>
            <a:pPr lvl="0" algn="ctr"/>
            <a:r>
              <a:rPr sz="1200" dirty="0">
                <a:solidFill>
                  <a:schemeClr val="tx2">
                    <a:lumMod val="75000"/>
                  </a:schemeClr>
                </a:solidFill>
                <a:latin typeface="+mn-lt"/>
                <a:ea typeface="+mn-ea"/>
                <a:cs typeface="+mn-cs"/>
                <a:sym typeface="Avenir Roman"/>
              </a:rPr>
              <a:t>For use with Principles of Business Information Systems, </a:t>
            </a:r>
            <a:r>
              <a:rPr lang="en-GB" sz="1200" dirty="0">
                <a:solidFill>
                  <a:schemeClr val="tx2">
                    <a:lumMod val="75000"/>
                  </a:schemeClr>
                </a:solidFill>
                <a:latin typeface="+mn-lt"/>
                <a:ea typeface="+mn-ea"/>
                <a:cs typeface="+mn-cs"/>
                <a:sym typeface="Avenir Roman"/>
              </a:rPr>
              <a:t>3</a:t>
            </a:r>
            <a:r>
              <a:rPr sz="1200" dirty="0">
                <a:solidFill>
                  <a:schemeClr val="tx2">
                    <a:lumMod val="75000"/>
                  </a:schemeClr>
                </a:solidFill>
                <a:latin typeface="+mn-lt"/>
                <a:ea typeface="+mn-ea"/>
                <a:cs typeface="+mn-cs"/>
                <a:sym typeface="Avenir Roman"/>
              </a:rPr>
              <a:t>e</a:t>
            </a:r>
          </a:p>
          <a:p>
            <a:pPr lvl="0" algn="ctr"/>
            <a:r>
              <a:rPr sz="1200" dirty="0">
                <a:solidFill>
                  <a:schemeClr val="tx2">
                    <a:lumMod val="75000"/>
                  </a:schemeClr>
                </a:solidFill>
                <a:latin typeface="+mn-lt"/>
                <a:ea typeface="+mn-ea"/>
                <a:cs typeface="+mn-cs"/>
                <a:sym typeface="Avenir Roman"/>
              </a:rPr>
              <a:t>by Stair, Reynolds &amp; Chesney</a:t>
            </a:r>
          </a:p>
          <a:p>
            <a:pPr lvl="0" algn="ctr"/>
            <a:r>
              <a:rPr sz="1200" dirty="0">
                <a:solidFill>
                  <a:schemeClr val="tx2">
                    <a:lumMod val="75000"/>
                  </a:schemeClr>
                </a:solidFill>
                <a:latin typeface="+mn-lt"/>
                <a:ea typeface="+mn-ea"/>
                <a:cs typeface="+mn-cs"/>
                <a:sym typeface="Avenir Roman"/>
              </a:rPr>
              <a:t>© 201</a:t>
            </a:r>
            <a:r>
              <a:rPr lang="en-GB" sz="1200" dirty="0">
                <a:solidFill>
                  <a:schemeClr val="tx2">
                    <a:lumMod val="75000"/>
                  </a:schemeClr>
                </a:solidFill>
                <a:latin typeface="+mn-lt"/>
                <a:ea typeface="+mn-ea"/>
                <a:cs typeface="+mn-cs"/>
                <a:sym typeface="Avenir Roman"/>
              </a:rPr>
              <a:t>8</a:t>
            </a:r>
            <a:r>
              <a:rPr sz="1200" dirty="0">
                <a:solidFill>
                  <a:schemeClr val="tx2">
                    <a:lumMod val="75000"/>
                  </a:schemeClr>
                </a:solidFill>
                <a:latin typeface="+mn-lt"/>
                <a:ea typeface="+mn-ea"/>
                <a:cs typeface="+mn-cs"/>
                <a:sym typeface="Avenir Roman"/>
              </a:rPr>
              <a:t> Cengage Learning</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ransition spd="med"/>
  <p:txStyles>
    <p:titleStyle>
      <a:lvl1pPr algn="ctr">
        <a:defRPr sz="3200">
          <a:solidFill>
            <a:srgbClr val="FFFFFF"/>
          </a:solidFill>
          <a:latin typeface="Arial"/>
          <a:ea typeface="Arial"/>
          <a:cs typeface="Arial"/>
          <a:sym typeface="Arial"/>
        </a:defRPr>
      </a:lvl1pPr>
      <a:lvl2pPr algn="ctr">
        <a:defRPr sz="3200">
          <a:solidFill>
            <a:srgbClr val="FFFFFF"/>
          </a:solidFill>
          <a:latin typeface="Arial"/>
          <a:ea typeface="Arial"/>
          <a:cs typeface="Arial"/>
          <a:sym typeface="Arial"/>
        </a:defRPr>
      </a:lvl2pPr>
      <a:lvl3pPr algn="ctr">
        <a:defRPr sz="3200">
          <a:solidFill>
            <a:srgbClr val="FFFFFF"/>
          </a:solidFill>
          <a:latin typeface="Arial"/>
          <a:ea typeface="Arial"/>
          <a:cs typeface="Arial"/>
          <a:sym typeface="Arial"/>
        </a:defRPr>
      </a:lvl3pPr>
      <a:lvl4pPr algn="ctr">
        <a:defRPr sz="3200">
          <a:solidFill>
            <a:srgbClr val="FFFFFF"/>
          </a:solidFill>
          <a:latin typeface="Arial"/>
          <a:ea typeface="Arial"/>
          <a:cs typeface="Arial"/>
          <a:sym typeface="Arial"/>
        </a:defRPr>
      </a:lvl4pPr>
      <a:lvl5pPr algn="ctr">
        <a:defRPr sz="3200">
          <a:solidFill>
            <a:srgbClr val="FFFFFF"/>
          </a:solidFill>
          <a:latin typeface="Arial"/>
          <a:ea typeface="Arial"/>
          <a:cs typeface="Arial"/>
          <a:sym typeface="Arial"/>
        </a:defRPr>
      </a:lvl5pPr>
      <a:lvl6pPr indent="457200" algn="ctr">
        <a:defRPr sz="3200">
          <a:solidFill>
            <a:srgbClr val="FFFFFF"/>
          </a:solidFill>
          <a:latin typeface="Arial"/>
          <a:ea typeface="Arial"/>
          <a:cs typeface="Arial"/>
          <a:sym typeface="Arial"/>
        </a:defRPr>
      </a:lvl6pPr>
      <a:lvl7pPr indent="914400" algn="ctr">
        <a:defRPr sz="3200">
          <a:solidFill>
            <a:srgbClr val="FFFFFF"/>
          </a:solidFill>
          <a:latin typeface="Arial"/>
          <a:ea typeface="Arial"/>
          <a:cs typeface="Arial"/>
          <a:sym typeface="Arial"/>
        </a:defRPr>
      </a:lvl7pPr>
      <a:lvl8pPr indent="1371600" algn="ctr">
        <a:defRPr sz="3200">
          <a:solidFill>
            <a:srgbClr val="FFFFFF"/>
          </a:solidFill>
          <a:latin typeface="Arial"/>
          <a:ea typeface="Arial"/>
          <a:cs typeface="Arial"/>
          <a:sym typeface="Arial"/>
        </a:defRPr>
      </a:lvl8pPr>
      <a:lvl9pPr indent="1828800" algn="ctr">
        <a:defRPr sz="3200">
          <a:solidFill>
            <a:srgbClr val="FFFFFF"/>
          </a:solidFill>
          <a:latin typeface="Arial"/>
          <a:ea typeface="Arial"/>
          <a:cs typeface="Arial"/>
          <a:sym typeface="Arial"/>
        </a:defRPr>
      </a:lvl9pPr>
    </p:titleStyle>
    <p:bodyStyle>
      <a:lvl1pPr marL="342900" indent="-342900">
        <a:spcBef>
          <a:spcPts val="600"/>
        </a:spcBef>
        <a:buSzPct val="100000"/>
        <a:buChar char="»"/>
        <a:defRPr sz="2800">
          <a:latin typeface="Arial"/>
          <a:ea typeface="Arial"/>
          <a:cs typeface="Arial"/>
          <a:sym typeface="Arial"/>
        </a:defRPr>
      </a:lvl1pPr>
      <a:lvl2pPr marL="790575" indent="-333375">
        <a:spcBef>
          <a:spcPts val="600"/>
        </a:spcBef>
        <a:buSzPct val="100000"/>
        <a:buChar char="–"/>
        <a:defRPr sz="2800">
          <a:latin typeface="Arial"/>
          <a:ea typeface="Arial"/>
          <a:cs typeface="Arial"/>
          <a:sym typeface="Arial"/>
        </a:defRPr>
      </a:lvl2pPr>
      <a:lvl3pPr marL="1234439" indent="-320039">
        <a:spcBef>
          <a:spcPts val="600"/>
        </a:spcBef>
        <a:buSzPct val="100000"/>
        <a:buChar char="•"/>
        <a:defRPr sz="2800">
          <a:latin typeface="Arial"/>
          <a:ea typeface="Arial"/>
          <a:cs typeface="Arial"/>
          <a:sym typeface="Arial"/>
        </a:defRPr>
      </a:lvl3pPr>
      <a:lvl4pPr marL="1727200" indent="-355600">
        <a:spcBef>
          <a:spcPts val="600"/>
        </a:spcBef>
        <a:buSzPct val="100000"/>
        <a:buChar char="–"/>
        <a:defRPr sz="2800">
          <a:latin typeface="Arial"/>
          <a:ea typeface="Arial"/>
          <a:cs typeface="Arial"/>
          <a:sym typeface="Arial"/>
        </a:defRPr>
      </a:lvl4pPr>
      <a:lvl5pPr marL="2184400" indent="-355600">
        <a:spcBef>
          <a:spcPts val="600"/>
        </a:spcBef>
        <a:buSzPct val="100000"/>
        <a:buChar char="»"/>
        <a:defRPr sz="2800">
          <a:latin typeface="Arial"/>
          <a:ea typeface="Arial"/>
          <a:cs typeface="Arial"/>
          <a:sym typeface="Arial"/>
        </a:defRPr>
      </a:lvl5pPr>
      <a:lvl6pPr marL="2641600" indent="-355600">
        <a:spcBef>
          <a:spcPts val="600"/>
        </a:spcBef>
        <a:buSzPct val="100000"/>
        <a:buChar char="•"/>
        <a:defRPr sz="2800">
          <a:latin typeface="Arial"/>
          <a:ea typeface="Arial"/>
          <a:cs typeface="Arial"/>
          <a:sym typeface="Arial"/>
        </a:defRPr>
      </a:lvl6pPr>
      <a:lvl7pPr marL="3098800" indent="-355600">
        <a:spcBef>
          <a:spcPts val="600"/>
        </a:spcBef>
        <a:buSzPct val="100000"/>
        <a:buChar char="•"/>
        <a:defRPr sz="2800">
          <a:latin typeface="Arial"/>
          <a:ea typeface="Arial"/>
          <a:cs typeface="Arial"/>
          <a:sym typeface="Arial"/>
        </a:defRPr>
      </a:lvl7pPr>
      <a:lvl8pPr marL="3556000" indent="-355600">
        <a:spcBef>
          <a:spcPts val="600"/>
        </a:spcBef>
        <a:buSzPct val="100000"/>
        <a:buChar char="•"/>
        <a:defRPr sz="2800">
          <a:latin typeface="Arial"/>
          <a:ea typeface="Arial"/>
          <a:cs typeface="Arial"/>
          <a:sym typeface="Arial"/>
        </a:defRPr>
      </a:lvl8pPr>
      <a:lvl9pPr marL="4013200" indent="-355600">
        <a:spcBef>
          <a:spcPts val="600"/>
        </a:spcBef>
        <a:buSzPct val="100000"/>
        <a:buChar char="•"/>
        <a:defRPr sz="2800">
          <a:latin typeface="Arial"/>
          <a:ea typeface="Arial"/>
          <a:cs typeface="Arial"/>
          <a:sym typeface="Arial"/>
        </a:defRPr>
      </a:lvl9pPr>
    </p:bodyStyle>
    <p:otherStyle>
      <a:lvl1pPr algn="r">
        <a:defRPr sz="1200">
          <a:solidFill>
            <a:schemeClr val="tx1"/>
          </a:solidFill>
          <a:latin typeface="+mn-lt"/>
          <a:ea typeface="+mn-ea"/>
          <a:cs typeface="+mn-cs"/>
          <a:sym typeface="Arial"/>
        </a:defRPr>
      </a:lvl1pPr>
      <a:lvl2pPr indent="457200" algn="r">
        <a:defRPr sz="1200">
          <a:solidFill>
            <a:schemeClr val="tx1"/>
          </a:solidFill>
          <a:latin typeface="+mn-lt"/>
          <a:ea typeface="+mn-ea"/>
          <a:cs typeface="+mn-cs"/>
          <a:sym typeface="Arial"/>
        </a:defRPr>
      </a:lvl2pPr>
      <a:lvl3pPr indent="914400" algn="r">
        <a:defRPr sz="1200">
          <a:solidFill>
            <a:schemeClr val="tx1"/>
          </a:solidFill>
          <a:latin typeface="+mn-lt"/>
          <a:ea typeface="+mn-ea"/>
          <a:cs typeface="+mn-cs"/>
          <a:sym typeface="Arial"/>
        </a:defRPr>
      </a:lvl3pPr>
      <a:lvl4pPr indent="1371600" algn="r">
        <a:defRPr sz="1200">
          <a:solidFill>
            <a:schemeClr val="tx1"/>
          </a:solidFill>
          <a:latin typeface="+mn-lt"/>
          <a:ea typeface="+mn-ea"/>
          <a:cs typeface="+mn-cs"/>
          <a:sym typeface="Arial"/>
        </a:defRPr>
      </a:lvl4pPr>
      <a:lvl5pPr indent="1828800" algn="r">
        <a:defRPr sz="1200">
          <a:solidFill>
            <a:schemeClr val="tx1"/>
          </a:solidFill>
          <a:latin typeface="+mn-lt"/>
          <a:ea typeface="+mn-ea"/>
          <a:cs typeface="+mn-cs"/>
          <a:sym typeface="Arial"/>
        </a:defRPr>
      </a:lvl5pPr>
      <a:lvl6pPr algn="r">
        <a:defRPr sz="1200">
          <a:solidFill>
            <a:schemeClr val="tx1"/>
          </a:solidFill>
          <a:latin typeface="+mn-lt"/>
          <a:ea typeface="+mn-ea"/>
          <a:cs typeface="+mn-cs"/>
          <a:sym typeface="Arial"/>
        </a:defRPr>
      </a:lvl6pPr>
      <a:lvl7pPr algn="r">
        <a:defRPr sz="1200">
          <a:solidFill>
            <a:schemeClr val="tx1"/>
          </a:solidFill>
          <a:latin typeface="+mn-lt"/>
          <a:ea typeface="+mn-ea"/>
          <a:cs typeface="+mn-cs"/>
          <a:sym typeface="Arial"/>
        </a:defRPr>
      </a:lvl7pPr>
      <a:lvl8pPr algn="r">
        <a:defRPr sz="1200">
          <a:solidFill>
            <a:schemeClr val="tx1"/>
          </a:solidFill>
          <a:latin typeface="+mn-lt"/>
          <a:ea typeface="+mn-ea"/>
          <a:cs typeface="+mn-cs"/>
          <a:sym typeface="Arial"/>
        </a:defRPr>
      </a:lvl8pPr>
      <a:lvl9pPr algn="r">
        <a:defRPr sz="1200">
          <a:solidFill>
            <a:schemeClr val="tx1"/>
          </a:solidFill>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Shape 55"/>
          <p:cNvSpPr>
            <a:spLocks noGrp="1"/>
          </p:cNvSpPr>
          <p:nvPr>
            <p:ph type="title" idx="4294967295"/>
          </p:nvPr>
        </p:nvSpPr>
        <p:spPr>
          <a:xfrm>
            <a:off x="419100" y="368300"/>
            <a:ext cx="7596188" cy="1268413"/>
          </a:xfrm>
          <a:prstGeom prst="rect">
            <a:avLst/>
          </a:prstGeom>
        </p:spPr>
        <p:txBody>
          <a:bodyPr lIns="0" tIns="0" rIns="0" bIns="0">
            <a:normAutofit/>
          </a:bodyPr>
          <a:lstStyle/>
          <a:p>
            <a:pPr lvl="0">
              <a:defRPr sz="1800">
                <a:solidFill>
                  <a:srgbClr val="000000"/>
                </a:solidFill>
              </a:defRPr>
            </a:pPr>
            <a:r>
              <a:rPr sz="3200" dirty="0">
                <a:solidFill>
                  <a:schemeClr val="tx2">
                    <a:lumMod val="75000"/>
                  </a:schemeClr>
                </a:solidFill>
                <a:latin typeface="Arial Bold" panose="020B0704020202020204" pitchFamily="34" charset="0"/>
                <a:ea typeface="Arial Bold"/>
                <a:cs typeface="Arial Bold" panose="020B0704020202020204" pitchFamily="34" charset="0"/>
                <a:sym typeface="Arial Bold"/>
              </a:rPr>
              <a:t>Virtual organizational structure</a:t>
            </a:r>
            <a:r>
              <a:rPr sz="3200" dirty="0">
                <a:solidFill>
                  <a:schemeClr val="tx2">
                    <a:lumMod val="75000"/>
                  </a:schemeClr>
                </a:solidFill>
                <a:latin typeface="Arial Bold" panose="020B0704020202020204" pitchFamily="34" charset="0"/>
                <a:cs typeface="Arial Bold" panose="020B0704020202020204" pitchFamily="34" charset="0"/>
              </a:rPr>
              <a:t> </a:t>
            </a:r>
          </a:p>
        </p:txBody>
      </p:sp>
      <p:sp>
        <p:nvSpPr>
          <p:cNvPr id="56" name="Shape 56"/>
          <p:cNvSpPr>
            <a:spLocks noGrp="1"/>
          </p:cNvSpPr>
          <p:nvPr>
            <p:ph type="body" idx="1"/>
          </p:nvPr>
        </p:nvSpPr>
        <p:spPr>
          <a:xfrm>
            <a:off x="323850" y="1484312"/>
            <a:ext cx="8229600" cy="4525963"/>
          </a:xfrm>
          <a:prstGeom prst="rect">
            <a:avLst/>
          </a:prstGeom>
        </p:spPr>
        <p:txBody>
          <a:bodyPr lIns="0" tIns="0" rIns="0" bIns="0">
            <a:normAutofit/>
          </a:bodyPr>
          <a:lstStyle/>
          <a:p>
            <a:pPr marL="293914" lvl="0" indent="-293914">
              <a:spcBef>
                <a:spcPts val="500"/>
              </a:spcBef>
              <a:buChar char="•"/>
              <a:defRPr sz="1800"/>
            </a:pPr>
            <a:r>
              <a:rPr sz="2400"/>
              <a:t>A </a:t>
            </a:r>
            <a:r>
              <a:rPr sz="2400">
                <a:latin typeface="Arial Bold"/>
                <a:ea typeface="Arial Bold"/>
                <a:cs typeface="Arial Bold"/>
                <a:sym typeface="Arial Bold"/>
              </a:rPr>
              <a:t>virtual organizational structure</a:t>
            </a:r>
            <a:r>
              <a:rPr sz="2400"/>
              <a:t> is made up of individuals, teams, or complete business units that work with other individuals, teams, or complete business units in different geographic locations</a:t>
            </a:r>
          </a:p>
          <a:p>
            <a:pPr marL="293914" lvl="0" indent="-293914">
              <a:spcBef>
                <a:spcPts val="500"/>
              </a:spcBef>
              <a:buChar char="•"/>
              <a:defRPr sz="1800"/>
            </a:pPr>
            <a:r>
              <a:rPr sz="2400"/>
              <a:t>This almost always requires the use of the Internet (or other telecommunications) to facilitate communication</a:t>
            </a:r>
          </a:p>
          <a:p>
            <a:pPr marL="293914" lvl="0" indent="-293914">
              <a:spcBef>
                <a:spcPts val="500"/>
              </a:spcBef>
              <a:buChar char="•"/>
              <a:defRPr sz="1800"/>
            </a:pPr>
            <a:r>
              <a:rPr sz="2400"/>
              <a:t>The people might never meet physically, which is why they are called virtual </a:t>
            </a:r>
          </a:p>
          <a:p>
            <a:pPr marL="293914" lvl="0" indent="-293914">
              <a:spcBef>
                <a:spcPts val="500"/>
              </a:spcBef>
              <a:buChar char="•"/>
              <a:defRPr sz="1800"/>
            </a:pPr>
            <a:r>
              <a:rPr sz="2400"/>
              <a:t>A company can use a virtual organizational structure with its own dispersed workers who have distinct skills and abilities to reduce costs </a:t>
            </a: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Shape 58"/>
          <p:cNvSpPr>
            <a:spLocks noGrp="1"/>
          </p:cNvSpPr>
          <p:nvPr>
            <p:ph type="title" idx="4294967295"/>
          </p:nvPr>
        </p:nvSpPr>
        <p:spPr>
          <a:xfrm>
            <a:off x="323850" y="355600"/>
            <a:ext cx="7596188" cy="1268413"/>
          </a:xfrm>
          <a:prstGeom prst="rect">
            <a:avLst/>
          </a:prstGeom>
        </p:spPr>
        <p:txBody>
          <a:bodyPr lIns="0" tIns="0" rIns="0" bIns="0">
            <a:normAutofit/>
          </a:bodyPr>
          <a:lstStyle/>
          <a:p>
            <a:pPr lvl="0">
              <a:defRPr sz="1800">
                <a:solidFill>
                  <a:srgbClr val="000000"/>
                </a:solidFill>
              </a:defRPr>
            </a:pPr>
            <a:r>
              <a:rPr sz="3200" dirty="0">
                <a:solidFill>
                  <a:schemeClr val="tx2">
                    <a:lumMod val="75000"/>
                  </a:schemeClr>
                </a:solidFill>
                <a:latin typeface="Arial Bold" panose="020B0704020202020204" pitchFamily="34" charset="0"/>
                <a:ea typeface="Arial Bold"/>
                <a:cs typeface="Arial Bold" panose="020B0704020202020204" pitchFamily="34" charset="0"/>
                <a:sym typeface="Arial Bold"/>
              </a:rPr>
              <a:t>Organizational change</a:t>
            </a:r>
            <a:r>
              <a:rPr sz="3200" dirty="0">
                <a:solidFill>
                  <a:schemeClr val="tx2">
                    <a:lumMod val="75000"/>
                  </a:schemeClr>
                </a:solidFill>
                <a:latin typeface="Arial Bold" panose="020B0704020202020204" pitchFamily="34" charset="0"/>
                <a:cs typeface="Arial Bold" panose="020B0704020202020204" pitchFamily="34" charset="0"/>
              </a:rPr>
              <a:t> </a:t>
            </a:r>
          </a:p>
        </p:txBody>
      </p:sp>
      <p:sp>
        <p:nvSpPr>
          <p:cNvPr id="59" name="Shape 59"/>
          <p:cNvSpPr>
            <a:spLocks noGrp="1"/>
          </p:cNvSpPr>
          <p:nvPr>
            <p:ph type="body" idx="1"/>
          </p:nvPr>
        </p:nvSpPr>
        <p:spPr>
          <a:xfrm>
            <a:off x="323850" y="1484312"/>
            <a:ext cx="8229600" cy="4525963"/>
          </a:xfrm>
          <a:prstGeom prst="rect">
            <a:avLst/>
          </a:prstGeom>
        </p:spPr>
        <p:txBody>
          <a:bodyPr lIns="0" tIns="0" rIns="0" bIns="0">
            <a:normAutofit/>
          </a:bodyPr>
          <a:lstStyle/>
          <a:p>
            <a:pPr marL="257175" lvl="0" indent="-257175">
              <a:lnSpc>
                <a:spcPct val="80000"/>
              </a:lnSpc>
              <a:spcBef>
                <a:spcPts val="500"/>
              </a:spcBef>
              <a:buChar char="•"/>
              <a:defRPr sz="1800"/>
            </a:pPr>
            <a:r>
              <a:rPr sz="2100" dirty="0"/>
              <a:t>Most organizations are constantly undergoing change, both minor and major</a:t>
            </a:r>
          </a:p>
          <a:p>
            <a:pPr marL="257175" lvl="0" indent="-257175">
              <a:lnSpc>
                <a:spcPct val="80000"/>
              </a:lnSpc>
              <a:spcBef>
                <a:spcPts val="500"/>
              </a:spcBef>
              <a:buChar char="•"/>
              <a:defRPr sz="1800"/>
            </a:pPr>
            <a:r>
              <a:rPr sz="2100" dirty="0"/>
              <a:t>The need for </a:t>
            </a:r>
            <a:r>
              <a:rPr sz="2100" dirty="0">
                <a:latin typeface="Arial Bold"/>
                <a:ea typeface="Arial Bold"/>
                <a:cs typeface="Arial Bold"/>
                <a:sym typeface="Arial Bold"/>
              </a:rPr>
              <a:t>organizational change</a:t>
            </a:r>
            <a:r>
              <a:rPr sz="2100" dirty="0"/>
              <a:t> can come from new managers, staff leaving, activities wrought by competitors or stockholders, new laws, natural occurrences (such as a hurricane), and changes in general economic conditions</a:t>
            </a:r>
          </a:p>
          <a:p>
            <a:pPr marL="257175" lvl="0" indent="-257175">
              <a:lnSpc>
                <a:spcPct val="80000"/>
              </a:lnSpc>
              <a:spcBef>
                <a:spcPts val="500"/>
              </a:spcBef>
              <a:buChar char="•"/>
              <a:defRPr sz="1800"/>
            </a:pPr>
            <a:r>
              <a:rPr sz="2100" dirty="0"/>
              <a:t>An new IS will cause change</a:t>
            </a:r>
          </a:p>
          <a:p>
            <a:pPr marL="257175" lvl="0" indent="-257175">
              <a:lnSpc>
                <a:spcPct val="80000"/>
              </a:lnSpc>
              <a:spcBef>
                <a:spcPts val="500"/>
              </a:spcBef>
              <a:buChar char="•"/>
              <a:defRPr sz="1800"/>
            </a:pPr>
            <a:r>
              <a:rPr sz="2100" dirty="0"/>
              <a:t>When a company introduces a new information system, a few members of the organization must become agents of change – champions of the new system and its benefits</a:t>
            </a:r>
          </a:p>
          <a:p>
            <a:pPr marL="257175" lvl="0" indent="-257175">
              <a:lnSpc>
                <a:spcPct val="80000"/>
              </a:lnSpc>
              <a:spcBef>
                <a:spcPts val="500"/>
              </a:spcBef>
              <a:buChar char="•"/>
              <a:defRPr sz="1800"/>
            </a:pPr>
            <a:r>
              <a:rPr sz="2100" dirty="0"/>
              <a:t>Understanding the dynamics of change can help them confront and overcome resistance so that the new system can be used to maximum efficiency and effectiveness </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Shape 62"/>
          <p:cNvSpPr>
            <a:spLocks noGrp="1"/>
          </p:cNvSpPr>
          <p:nvPr>
            <p:ph type="body" idx="1"/>
          </p:nvPr>
        </p:nvSpPr>
        <p:spPr>
          <a:xfrm>
            <a:off x="323850" y="1628775"/>
            <a:ext cx="8229600" cy="4525963"/>
          </a:xfrm>
          <a:prstGeom prst="rect">
            <a:avLst/>
          </a:prstGeom>
        </p:spPr>
        <p:txBody>
          <a:bodyPr lIns="0" tIns="0" rIns="0" bIns="0">
            <a:normAutofit/>
          </a:bodyPr>
          <a:lstStyle/>
          <a:p>
            <a:pPr marL="244928" lvl="0" indent="-244928">
              <a:lnSpc>
                <a:spcPct val="80000"/>
              </a:lnSpc>
              <a:spcBef>
                <a:spcPts val="400"/>
              </a:spcBef>
              <a:buChar char="•"/>
              <a:defRPr sz="1800"/>
            </a:pPr>
            <a:r>
              <a:rPr sz="2000" dirty="0"/>
              <a:t>To stay competitive, organizations must occasionally change the activities, tasks, or processes they use to achieve their goals</a:t>
            </a:r>
          </a:p>
          <a:p>
            <a:pPr marL="244928" lvl="0" indent="-244928">
              <a:lnSpc>
                <a:spcPct val="80000"/>
              </a:lnSpc>
              <a:spcBef>
                <a:spcPts val="400"/>
              </a:spcBef>
              <a:buChar char="•"/>
              <a:defRPr sz="1800"/>
            </a:pPr>
            <a:r>
              <a:rPr sz="2000" dirty="0">
                <a:latin typeface="Arial Bold"/>
                <a:ea typeface="Arial Bold"/>
                <a:cs typeface="Arial Bold"/>
                <a:sym typeface="Arial Bold"/>
              </a:rPr>
              <a:t>Reengineering</a:t>
            </a:r>
            <a:r>
              <a:rPr sz="2000" dirty="0"/>
              <a:t>, also called process redesign and business process reengineering (BPR), involves the radical redesign of business processes, organizational structures, information systems, and values of the organization to achieve a breakthrough in business results</a:t>
            </a:r>
          </a:p>
          <a:p>
            <a:pPr marL="244928" lvl="0" indent="-244928">
              <a:lnSpc>
                <a:spcPct val="80000"/>
              </a:lnSpc>
              <a:spcBef>
                <a:spcPts val="400"/>
              </a:spcBef>
              <a:buChar char="•"/>
              <a:defRPr sz="1800"/>
            </a:pPr>
            <a:r>
              <a:rPr sz="2000" dirty="0">
                <a:latin typeface="Arial Bold"/>
                <a:ea typeface="Arial Bold"/>
                <a:cs typeface="Arial Bold"/>
                <a:sym typeface="Arial Bold"/>
              </a:rPr>
              <a:t>Continuous improvement</a:t>
            </a:r>
            <a:r>
              <a:rPr sz="2000" dirty="0"/>
              <a:t> involves constantly seeking ways to improve business processes and add value to products and services </a:t>
            </a:r>
          </a:p>
        </p:txBody>
      </p:sp>
      <p:sp>
        <p:nvSpPr>
          <p:cNvPr id="2" name="TextBox 1">
            <a:extLst>
              <a:ext uri="{FF2B5EF4-FFF2-40B4-BE49-F238E27FC236}">
                <a16:creationId xmlns:a16="http://schemas.microsoft.com/office/drawing/2014/main" id="{B13A91B1-1E4E-473F-96DB-31738F82B127}"/>
              </a:ext>
            </a:extLst>
          </p:cNvPr>
          <p:cNvSpPr txBox="1"/>
          <p:nvPr/>
        </p:nvSpPr>
        <p:spPr>
          <a:xfrm>
            <a:off x="508000" y="88900"/>
            <a:ext cx="7251700" cy="1077216"/>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ctr" defTabSz="914400" rtl="0" fontAlgn="auto" latinLnBrk="1" hangingPunct="0">
              <a:lnSpc>
                <a:spcPct val="100000"/>
              </a:lnSpc>
              <a:spcBef>
                <a:spcPts val="0"/>
              </a:spcBef>
              <a:spcAft>
                <a:spcPts val="0"/>
              </a:spcAft>
              <a:buClrTx/>
              <a:buSzTx/>
              <a:buFontTx/>
              <a:buNone/>
              <a:tabLst/>
            </a:pPr>
            <a:r>
              <a:rPr lang="en-GB" sz="3200" dirty="0">
                <a:solidFill>
                  <a:schemeClr val="tx2">
                    <a:lumMod val="75000"/>
                  </a:schemeClr>
                </a:solidFill>
                <a:latin typeface="Arial Bold" panose="020B0704020202020204" pitchFamily="34" charset="0"/>
                <a:cs typeface="Arial Bold" panose="020B0704020202020204" pitchFamily="34" charset="0"/>
              </a:rPr>
              <a:t>Reengineering and continuous </a:t>
            </a:r>
          </a:p>
          <a:p>
            <a:pPr marL="0" marR="0" indent="0" algn="ctr" defTabSz="914400" rtl="0" fontAlgn="auto" latinLnBrk="1" hangingPunct="0">
              <a:lnSpc>
                <a:spcPct val="100000"/>
              </a:lnSpc>
              <a:spcBef>
                <a:spcPts val="0"/>
              </a:spcBef>
              <a:spcAft>
                <a:spcPts val="0"/>
              </a:spcAft>
              <a:buClrTx/>
              <a:buSzTx/>
              <a:buFontTx/>
              <a:buNone/>
              <a:tabLst/>
            </a:pPr>
            <a:r>
              <a:rPr lang="en-GB" sz="3200" dirty="0">
                <a:solidFill>
                  <a:schemeClr val="tx2">
                    <a:lumMod val="75000"/>
                  </a:schemeClr>
                </a:solidFill>
                <a:latin typeface="Arial Bold" panose="020B0704020202020204" pitchFamily="34" charset="0"/>
                <a:cs typeface="Arial Bold" panose="020B0704020202020204" pitchFamily="34" charset="0"/>
              </a:rPr>
              <a:t>improvement </a:t>
            </a:r>
            <a:endParaRPr kumimoji="0" lang="en-GB" sz="3200" b="0" i="0" u="none" strike="noStrike" cap="none" spc="0" normalizeH="0" baseline="0" dirty="0">
              <a:ln>
                <a:noFill/>
              </a:ln>
              <a:solidFill>
                <a:schemeClr val="tx2">
                  <a:lumMod val="75000"/>
                </a:schemeClr>
              </a:solidFill>
              <a:effectLst/>
              <a:uFillTx/>
              <a:latin typeface="Arial Bold" panose="020B0704020202020204" pitchFamily="34" charset="0"/>
              <a:cs typeface="Arial Bold" panose="020B0704020202020204" pitchFamily="34" charset="0"/>
              <a:sym typeface="Arial"/>
            </a:endParaRP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5" name="image.pdf"/>
          <p:cNvPicPr/>
          <p:nvPr/>
        </p:nvPicPr>
        <p:blipFill>
          <a:blip r:embed="rId2">
            <a:extLst/>
          </a:blip>
          <a:stretch>
            <a:fillRect/>
          </a:stretch>
        </p:blipFill>
        <p:spPr>
          <a:xfrm>
            <a:off x="323850" y="2349500"/>
            <a:ext cx="8353425" cy="3384550"/>
          </a:xfrm>
          <a:prstGeom prst="rect">
            <a:avLst/>
          </a:prstGeom>
          <a:ln w="12700">
            <a:miter lim="400000"/>
          </a:ln>
        </p:spPr>
      </p:pic>
      <p:sp>
        <p:nvSpPr>
          <p:cNvPr id="2" name="TextBox 1">
            <a:extLst>
              <a:ext uri="{FF2B5EF4-FFF2-40B4-BE49-F238E27FC236}">
                <a16:creationId xmlns:a16="http://schemas.microsoft.com/office/drawing/2014/main" id="{24599C9A-3178-425B-8EDA-E76961DF60C7}"/>
              </a:ext>
            </a:extLst>
          </p:cNvPr>
          <p:cNvSpPr txBox="1"/>
          <p:nvPr/>
        </p:nvSpPr>
        <p:spPr>
          <a:xfrm>
            <a:off x="749300" y="139700"/>
            <a:ext cx="6680200" cy="1077216"/>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ctr" defTabSz="914400" rtl="0" fontAlgn="auto" latinLnBrk="1" hangingPunct="0">
              <a:lnSpc>
                <a:spcPct val="100000"/>
              </a:lnSpc>
              <a:spcBef>
                <a:spcPts val="0"/>
              </a:spcBef>
              <a:spcAft>
                <a:spcPts val="0"/>
              </a:spcAft>
              <a:buClrTx/>
              <a:buSzTx/>
              <a:buFontTx/>
              <a:buNone/>
              <a:tabLst/>
            </a:pPr>
            <a:r>
              <a:rPr kumimoji="0" lang="en-GB" sz="3200" b="0" i="0" u="none" strike="noStrike" cap="none" spc="0" normalizeH="0" baseline="0" dirty="0">
                <a:ln>
                  <a:noFill/>
                </a:ln>
                <a:solidFill>
                  <a:schemeClr val="tx2">
                    <a:lumMod val="75000"/>
                  </a:schemeClr>
                </a:solidFill>
                <a:effectLst/>
                <a:uFillTx/>
                <a:latin typeface="Arial Bold" panose="020B0704020202020204" pitchFamily="34" charset="0"/>
                <a:cs typeface="Arial Bold" panose="020B0704020202020204" pitchFamily="34" charset="0"/>
                <a:sym typeface="Arial"/>
              </a:rPr>
              <a:t>Comparing BPR and continuous </a:t>
            </a:r>
          </a:p>
          <a:p>
            <a:pPr marL="0" marR="0" indent="0" algn="ctr" defTabSz="914400" rtl="0" fontAlgn="auto" latinLnBrk="1" hangingPunct="0">
              <a:lnSpc>
                <a:spcPct val="100000"/>
              </a:lnSpc>
              <a:spcBef>
                <a:spcPts val="0"/>
              </a:spcBef>
              <a:spcAft>
                <a:spcPts val="0"/>
              </a:spcAft>
              <a:buClrTx/>
              <a:buSzTx/>
              <a:buFontTx/>
              <a:buNone/>
              <a:tabLst/>
            </a:pPr>
            <a:r>
              <a:rPr kumimoji="0" lang="en-GB" sz="3200" b="0" i="0" u="none" strike="noStrike" cap="none" spc="0" normalizeH="0" baseline="0" dirty="0">
                <a:ln>
                  <a:noFill/>
                </a:ln>
                <a:solidFill>
                  <a:schemeClr val="tx2">
                    <a:lumMod val="75000"/>
                  </a:schemeClr>
                </a:solidFill>
                <a:effectLst/>
                <a:uFillTx/>
                <a:latin typeface="Arial Bold" panose="020B0704020202020204" pitchFamily="34" charset="0"/>
                <a:cs typeface="Arial Bold" panose="020B0704020202020204" pitchFamily="34" charset="0"/>
                <a:sym typeface="Arial"/>
              </a:rPr>
              <a:t>improvement </a:t>
            </a: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Shape 68"/>
          <p:cNvSpPr>
            <a:spLocks noGrp="1"/>
          </p:cNvSpPr>
          <p:nvPr>
            <p:ph type="body" idx="1"/>
          </p:nvPr>
        </p:nvSpPr>
        <p:spPr>
          <a:xfrm>
            <a:off x="323850" y="1484312"/>
            <a:ext cx="8229600" cy="4525963"/>
          </a:xfrm>
          <a:prstGeom prst="rect">
            <a:avLst/>
          </a:prstGeom>
        </p:spPr>
        <p:txBody>
          <a:bodyPr lIns="0" tIns="0" rIns="0" bIns="0">
            <a:normAutofit/>
          </a:bodyPr>
          <a:lstStyle/>
          <a:p>
            <a:pPr marL="257175" lvl="0" indent="-257175">
              <a:lnSpc>
                <a:spcPct val="80000"/>
              </a:lnSpc>
              <a:spcBef>
                <a:spcPts val="500"/>
              </a:spcBef>
              <a:buChar char="•"/>
              <a:defRPr sz="1800"/>
            </a:pPr>
            <a:r>
              <a:rPr sz="2100" dirty="0"/>
              <a:t>To be effective, reengineering and continuous improvement efforts must result in satisfied users and be accepted and used throughout the organization</a:t>
            </a:r>
          </a:p>
          <a:p>
            <a:pPr marL="257175" lvl="0" indent="-257175">
              <a:lnSpc>
                <a:spcPct val="80000"/>
              </a:lnSpc>
              <a:spcBef>
                <a:spcPts val="500"/>
              </a:spcBef>
              <a:buChar char="•"/>
              <a:defRPr sz="1800"/>
            </a:pPr>
            <a:r>
              <a:rPr sz="2100" dirty="0">
                <a:latin typeface="Arial Bold"/>
                <a:ea typeface="Arial Bold"/>
                <a:cs typeface="Arial Bold"/>
                <a:sym typeface="Arial Bold"/>
              </a:rPr>
              <a:t>Technology diffusion</a:t>
            </a:r>
            <a:r>
              <a:rPr sz="2100" dirty="0"/>
              <a:t> is a measure of how widely technology is spread throughout an organization. An organization in which computers and information systems are located in most departments and areas has a high level of technology diffusion</a:t>
            </a:r>
          </a:p>
          <a:p>
            <a:pPr marL="257175" lvl="0" indent="-257175">
              <a:lnSpc>
                <a:spcPct val="80000"/>
              </a:lnSpc>
              <a:spcBef>
                <a:spcPts val="500"/>
              </a:spcBef>
              <a:buChar char="•"/>
              <a:defRPr sz="1800"/>
            </a:pPr>
            <a:r>
              <a:rPr sz="2100" dirty="0">
                <a:latin typeface="Arial Bold"/>
                <a:ea typeface="Arial Bold"/>
                <a:cs typeface="Arial Bold"/>
                <a:sym typeface="Arial Bold"/>
              </a:rPr>
              <a:t>Technology infusion</a:t>
            </a:r>
            <a:r>
              <a:rPr sz="2100" dirty="0"/>
              <a:t> is the extent to which technology permeates an area or department. In other words, it is a measure of how deeply embedded technology is in an area of the organization</a:t>
            </a:r>
          </a:p>
          <a:p>
            <a:pPr marL="257175" lvl="0" indent="-257175">
              <a:lnSpc>
                <a:spcPct val="80000"/>
              </a:lnSpc>
              <a:spcBef>
                <a:spcPts val="500"/>
              </a:spcBef>
              <a:buChar char="•"/>
              <a:defRPr sz="1800"/>
            </a:pPr>
            <a:r>
              <a:rPr sz="2100" dirty="0"/>
              <a:t>An organization might have a high level of diffusion and infusion, but this does not necessarily mean that information systems are being used to their full potential</a:t>
            </a:r>
            <a:r>
              <a:rPr sz="2000" dirty="0"/>
              <a:t> </a:t>
            </a:r>
          </a:p>
        </p:txBody>
      </p:sp>
      <p:sp>
        <p:nvSpPr>
          <p:cNvPr id="2" name="TextBox 1">
            <a:extLst>
              <a:ext uri="{FF2B5EF4-FFF2-40B4-BE49-F238E27FC236}">
                <a16:creationId xmlns:a16="http://schemas.microsoft.com/office/drawing/2014/main" id="{ED26F947-EFD3-4224-83AF-06D0623B5CCE}"/>
              </a:ext>
            </a:extLst>
          </p:cNvPr>
          <p:cNvSpPr txBox="1"/>
          <p:nvPr/>
        </p:nvSpPr>
        <p:spPr>
          <a:xfrm>
            <a:off x="584200" y="114300"/>
            <a:ext cx="7061200" cy="1077216"/>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ctr" defTabSz="914400" rtl="0" fontAlgn="auto" latinLnBrk="1" hangingPunct="0">
              <a:lnSpc>
                <a:spcPct val="100000"/>
              </a:lnSpc>
              <a:spcBef>
                <a:spcPts val="0"/>
              </a:spcBef>
              <a:spcAft>
                <a:spcPts val="0"/>
              </a:spcAft>
              <a:buClrTx/>
              <a:buSzTx/>
              <a:buFontTx/>
              <a:buNone/>
              <a:tabLst/>
            </a:pPr>
            <a:r>
              <a:rPr kumimoji="0" lang="en-GB" sz="3200" b="0" i="0" u="none" strike="noStrike" cap="none" spc="0" normalizeH="0" baseline="0" dirty="0">
                <a:ln>
                  <a:noFill/>
                </a:ln>
                <a:solidFill>
                  <a:schemeClr val="tx2">
                    <a:lumMod val="75000"/>
                  </a:schemeClr>
                </a:solidFill>
                <a:effectLst/>
                <a:uFillTx/>
                <a:latin typeface="Arial Bold" panose="020B0704020202020204" pitchFamily="34" charset="0"/>
                <a:cs typeface="Arial Bold" panose="020B0704020202020204" pitchFamily="34" charset="0"/>
                <a:sym typeface="Arial"/>
              </a:rPr>
              <a:t>User satisfaction and technology </a:t>
            </a:r>
          </a:p>
          <a:p>
            <a:pPr marL="0" marR="0" indent="0" algn="ctr" defTabSz="914400" rtl="0" fontAlgn="auto" latinLnBrk="1" hangingPunct="0">
              <a:lnSpc>
                <a:spcPct val="100000"/>
              </a:lnSpc>
              <a:spcBef>
                <a:spcPts val="0"/>
              </a:spcBef>
              <a:spcAft>
                <a:spcPts val="0"/>
              </a:spcAft>
              <a:buClrTx/>
              <a:buSzTx/>
              <a:buFontTx/>
              <a:buNone/>
              <a:tabLst/>
            </a:pPr>
            <a:r>
              <a:rPr kumimoji="0" lang="en-GB" sz="3200" b="0" i="0" u="none" strike="noStrike" cap="none" spc="0" normalizeH="0" baseline="0" dirty="0">
                <a:ln>
                  <a:noFill/>
                </a:ln>
                <a:solidFill>
                  <a:schemeClr val="tx2">
                    <a:lumMod val="75000"/>
                  </a:schemeClr>
                </a:solidFill>
                <a:effectLst/>
                <a:uFillTx/>
                <a:latin typeface="Arial Bold" panose="020B0704020202020204" pitchFamily="34" charset="0"/>
                <a:cs typeface="Arial Bold" panose="020B0704020202020204" pitchFamily="34" charset="0"/>
                <a:sym typeface="Arial"/>
              </a:rPr>
              <a:t>acceptance </a:t>
            </a: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Shape 70"/>
          <p:cNvSpPr>
            <a:spLocks noGrp="1"/>
          </p:cNvSpPr>
          <p:nvPr>
            <p:ph type="title" idx="4294967295"/>
          </p:nvPr>
        </p:nvSpPr>
        <p:spPr>
          <a:xfrm>
            <a:off x="203200" y="355600"/>
            <a:ext cx="7596188" cy="1268413"/>
          </a:xfrm>
          <a:prstGeom prst="rect">
            <a:avLst/>
          </a:prstGeom>
        </p:spPr>
        <p:txBody>
          <a:bodyPr lIns="0" tIns="0" rIns="0" bIns="0">
            <a:normAutofit/>
          </a:bodyPr>
          <a:lstStyle/>
          <a:p>
            <a:pPr lvl="0">
              <a:defRPr sz="1800">
                <a:solidFill>
                  <a:srgbClr val="000000"/>
                </a:solidFill>
              </a:defRPr>
            </a:pPr>
            <a:r>
              <a:rPr sz="3200" dirty="0">
                <a:solidFill>
                  <a:schemeClr val="tx2">
                    <a:lumMod val="75000"/>
                  </a:schemeClr>
                </a:solidFill>
                <a:latin typeface="Arial Bold"/>
                <a:ea typeface="Arial Bold"/>
                <a:cs typeface="Arial Bold"/>
                <a:sym typeface="Arial Bold"/>
              </a:rPr>
              <a:t>The applications portfolio</a:t>
            </a:r>
            <a:r>
              <a:rPr sz="3200" dirty="0">
                <a:solidFill>
                  <a:schemeClr val="tx2">
                    <a:lumMod val="75000"/>
                  </a:schemeClr>
                </a:solidFill>
              </a:rPr>
              <a:t> </a:t>
            </a:r>
          </a:p>
        </p:txBody>
      </p:sp>
      <p:sp>
        <p:nvSpPr>
          <p:cNvPr id="71" name="Shape 71"/>
          <p:cNvSpPr>
            <a:spLocks noGrp="1"/>
          </p:cNvSpPr>
          <p:nvPr>
            <p:ph type="body" idx="1"/>
          </p:nvPr>
        </p:nvSpPr>
        <p:spPr>
          <a:xfrm>
            <a:off x="323850" y="1484312"/>
            <a:ext cx="8229600" cy="4525963"/>
          </a:xfrm>
          <a:prstGeom prst="rect">
            <a:avLst/>
          </a:prstGeom>
        </p:spPr>
        <p:txBody>
          <a:bodyPr lIns="0" tIns="0" rIns="0" bIns="0">
            <a:normAutofit lnSpcReduction="10000"/>
          </a:bodyPr>
          <a:lstStyle/>
          <a:p>
            <a:pPr marL="246887" lvl="0" indent="-246887" defTabSz="877823">
              <a:lnSpc>
                <a:spcPct val="80000"/>
              </a:lnSpc>
              <a:spcBef>
                <a:spcPts val="400"/>
              </a:spcBef>
              <a:buChar char="•"/>
              <a:defRPr sz="1800"/>
            </a:pPr>
            <a:r>
              <a:rPr sz="2016" dirty="0"/>
              <a:t>The applications portfolio classifies information systems according the contribution they make to the business:</a:t>
            </a:r>
            <a:br>
              <a:rPr sz="2016" dirty="0"/>
            </a:br>
            <a:br>
              <a:rPr sz="2016" dirty="0"/>
            </a:br>
            <a:r>
              <a:rPr sz="2016" dirty="0">
                <a:latin typeface="Arial Bold"/>
                <a:ea typeface="Arial Bold"/>
                <a:cs typeface="Arial Bold"/>
                <a:sym typeface="Arial Bold"/>
              </a:rPr>
              <a:t>Support applications</a:t>
            </a:r>
            <a:r>
              <a:rPr sz="2016" dirty="0"/>
              <a:t> are nice to have, but not essential</a:t>
            </a:r>
            <a:br>
              <a:rPr sz="2016" dirty="0"/>
            </a:br>
            <a:br>
              <a:rPr sz="2016" dirty="0"/>
            </a:br>
            <a:r>
              <a:rPr sz="2016" dirty="0">
                <a:latin typeface="Arial Bold"/>
                <a:ea typeface="Arial Bold"/>
                <a:cs typeface="Arial Bold"/>
                <a:sym typeface="Arial Bold"/>
              </a:rPr>
              <a:t>Key operational applications</a:t>
            </a:r>
            <a:r>
              <a:rPr sz="2016" dirty="0"/>
              <a:t> are essential and without them, the organization would not be able to do business</a:t>
            </a:r>
            <a:br>
              <a:rPr sz="2016" dirty="0"/>
            </a:br>
            <a:br>
              <a:rPr sz="2016" dirty="0"/>
            </a:br>
            <a:r>
              <a:rPr sz="2016" dirty="0">
                <a:latin typeface="Arial Bold"/>
                <a:ea typeface="Arial Bold"/>
                <a:cs typeface="Arial Bold"/>
                <a:sym typeface="Arial Bold"/>
              </a:rPr>
              <a:t>Strategic applications </a:t>
            </a:r>
            <a:r>
              <a:rPr sz="2016" dirty="0"/>
              <a:t>are information systems that give a business an advantage over some or all of its competitors</a:t>
            </a:r>
            <a:br>
              <a:rPr sz="2016" dirty="0"/>
            </a:br>
            <a:br>
              <a:rPr sz="2016" dirty="0"/>
            </a:br>
            <a:r>
              <a:rPr sz="2016" dirty="0">
                <a:latin typeface="Arial Bold"/>
                <a:ea typeface="Arial Bold"/>
                <a:cs typeface="Arial Bold"/>
                <a:sym typeface="Arial Bold"/>
              </a:rPr>
              <a:t>Potential strategic application</a:t>
            </a:r>
            <a:r>
              <a:rPr sz="2016" dirty="0"/>
              <a:t> (also known as a future strategic or high potential application) is an idea for, or a prototype of, an information system which, if developed, might one day become a strategic system</a:t>
            </a:r>
          </a:p>
          <a:p>
            <a:pPr marL="329184" lvl="0" indent="-329184" defTabSz="877823">
              <a:lnSpc>
                <a:spcPct val="80000"/>
              </a:lnSpc>
              <a:buChar char="•"/>
              <a:defRPr sz="1800"/>
            </a:pPr>
            <a:endParaRPr sz="2016" dirty="0"/>
          </a:p>
          <a:p>
            <a:pPr marL="246887" lvl="0" indent="-246887" defTabSz="877823">
              <a:lnSpc>
                <a:spcPct val="80000"/>
              </a:lnSpc>
              <a:spcBef>
                <a:spcPts val="400"/>
              </a:spcBef>
              <a:buChar char="•"/>
              <a:defRPr sz="1800"/>
            </a:pPr>
            <a:r>
              <a:rPr sz="2016" dirty="0"/>
              <a:t>The portfolio is used to </a:t>
            </a:r>
            <a:r>
              <a:rPr sz="2016" dirty="0" err="1"/>
              <a:t>visuali</a:t>
            </a:r>
            <a:r>
              <a:rPr lang="en-GB" sz="2016" dirty="0"/>
              <a:t>z</a:t>
            </a:r>
            <a:r>
              <a:rPr sz="2016" dirty="0"/>
              <a:t>e what systems are currently in use, and plan out new development projects</a:t>
            </a: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Shape 73"/>
          <p:cNvSpPr>
            <a:spLocks noGrp="1"/>
          </p:cNvSpPr>
          <p:nvPr>
            <p:ph type="title" idx="4294967295"/>
          </p:nvPr>
        </p:nvSpPr>
        <p:spPr>
          <a:xfrm>
            <a:off x="0" y="355600"/>
            <a:ext cx="7596188" cy="1268413"/>
          </a:xfrm>
          <a:prstGeom prst="rect">
            <a:avLst/>
          </a:prstGeom>
        </p:spPr>
        <p:txBody>
          <a:bodyPr lIns="0" tIns="0" rIns="0" bIns="0">
            <a:normAutofit/>
          </a:bodyPr>
          <a:lstStyle>
            <a:lvl1pPr>
              <a:defRPr>
                <a:latin typeface="Arial Bold"/>
                <a:ea typeface="Arial Bold"/>
                <a:cs typeface="Arial Bold"/>
                <a:sym typeface="Arial Bold"/>
              </a:defRPr>
            </a:lvl1pPr>
          </a:lstStyle>
          <a:p>
            <a:pPr lvl="0">
              <a:defRPr sz="1800">
                <a:solidFill>
                  <a:srgbClr val="000000"/>
                </a:solidFill>
              </a:defRPr>
            </a:pPr>
            <a:r>
              <a:rPr sz="3200" dirty="0">
                <a:solidFill>
                  <a:schemeClr val="tx2">
                    <a:lumMod val="75000"/>
                  </a:schemeClr>
                </a:solidFill>
              </a:rPr>
              <a:t>Success factors</a:t>
            </a:r>
          </a:p>
        </p:txBody>
      </p:sp>
      <p:sp>
        <p:nvSpPr>
          <p:cNvPr id="74" name="Shape 74"/>
          <p:cNvSpPr>
            <a:spLocks noGrp="1"/>
          </p:cNvSpPr>
          <p:nvPr>
            <p:ph type="body" idx="1"/>
          </p:nvPr>
        </p:nvSpPr>
        <p:spPr>
          <a:xfrm>
            <a:off x="323850" y="1484312"/>
            <a:ext cx="8229600" cy="4525963"/>
          </a:xfrm>
          <a:prstGeom prst="rect">
            <a:avLst/>
          </a:prstGeom>
        </p:spPr>
        <p:txBody>
          <a:bodyPr lIns="0" tIns="0" rIns="0" bIns="0">
            <a:normAutofit/>
          </a:bodyPr>
          <a:lstStyle/>
          <a:p>
            <a:pPr marL="244928" lvl="0" indent="-244928">
              <a:lnSpc>
                <a:spcPct val="80000"/>
              </a:lnSpc>
              <a:spcBef>
                <a:spcPts val="400"/>
              </a:spcBef>
              <a:buChar char="•"/>
              <a:defRPr sz="1800"/>
            </a:pPr>
            <a:r>
              <a:rPr sz="2000"/>
              <a:t>It is of vital importance that a company’s information systems are aligned with the company’s goals </a:t>
            </a:r>
          </a:p>
          <a:p>
            <a:pPr marL="244928" lvl="0" indent="-244928">
              <a:lnSpc>
                <a:spcPct val="80000"/>
              </a:lnSpc>
              <a:spcBef>
                <a:spcPts val="400"/>
              </a:spcBef>
              <a:buChar char="•"/>
              <a:defRPr sz="1800"/>
            </a:pPr>
            <a:r>
              <a:rPr sz="2000"/>
              <a:t>The main way of achieving </a:t>
            </a:r>
            <a:r>
              <a:rPr sz="2000">
                <a:latin typeface="Arial Bold"/>
                <a:ea typeface="Arial Bold"/>
                <a:cs typeface="Arial Bold"/>
                <a:sym typeface="Arial Bold"/>
              </a:rPr>
              <a:t>alignment</a:t>
            </a:r>
            <a:r>
              <a:rPr sz="2000"/>
              <a:t> is for senior managers to consider the business processes they have in place to achieve company goals, and ask, what information systems are needed to support these business processes</a:t>
            </a:r>
          </a:p>
          <a:p>
            <a:pPr marL="244928" lvl="0" indent="-244928">
              <a:lnSpc>
                <a:spcPct val="80000"/>
              </a:lnSpc>
              <a:spcBef>
                <a:spcPts val="400"/>
              </a:spcBef>
              <a:buChar char="•"/>
              <a:defRPr sz="1800"/>
            </a:pPr>
            <a:r>
              <a:rPr sz="2000"/>
              <a:t>Less frequently a business, typically a small business or even a single entrepreneur, will consider what technology is available to them and ask, what business goals can be achieved with it</a:t>
            </a:r>
          </a:p>
          <a:p>
            <a:pPr marL="244928" lvl="0" indent="-244928">
              <a:lnSpc>
                <a:spcPct val="80000"/>
              </a:lnSpc>
              <a:spcBef>
                <a:spcPts val="400"/>
              </a:spcBef>
              <a:buChar char="•"/>
              <a:defRPr sz="1800"/>
            </a:pPr>
            <a:r>
              <a:rPr sz="2000"/>
              <a:t>Other success factors include:</a:t>
            </a:r>
          </a:p>
          <a:p>
            <a:pPr marL="671512" lvl="1" indent="-214312">
              <a:lnSpc>
                <a:spcPct val="80000"/>
              </a:lnSpc>
              <a:spcBef>
                <a:spcPts val="400"/>
              </a:spcBef>
              <a:defRPr sz="1800"/>
            </a:pPr>
            <a:r>
              <a:t>Senior management must be committed</a:t>
            </a:r>
          </a:p>
          <a:p>
            <a:pPr marL="671512" lvl="1" indent="-214312">
              <a:lnSpc>
                <a:spcPct val="80000"/>
              </a:lnSpc>
              <a:spcBef>
                <a:spcPts val="400"/>
              </a:spcBef>
              <a:defRPr sz="1800"/>
            </a:pPr>
            <a:r>
              <a:t>End-users of the system should be involved in the development</a:t>
            </a:r>
          </a:p>
          <a:p>
            <a:pPr marL="671512" lvl="1" indent="-214312">
              <a:lnSpc>
                <a:spcPct val="80000"/>
              </a:lnSpc>
              <a:spcBef>
                <a:spcPts val="400"/>
              </a:spcBef>
              <a:defRPr sz="1800"/>
            </a:pPr>
            <a:r>
              <a:t>Time must be taken to carefully determine requirements</a:t>
            </a:r>
          </a:p>
          <a:p>
            <a:pPr marL="671512" lvl="1" indent="-214312">
              <a:lnSpc>
                <a:spcPct val="80000"/>
              </a:lnSpc>
              <a:spcBef>
                <a:spcPts val="400"/>
              </a:spcBef>
              <a:defRPr sz="1800"/>
            </a:pPr>
            <a:r>
              <a:t>Strong project management</a:t>
            </a: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Shape 76"/>
          <p:cNvSpPr>
            <a:spLocks noGrp="1"/>
          </p:cNvSpPr>
          <p:nvPr>
            <p:ph type="title" idx="4294967295"/>
          </p:nvPr>
        </p:nvSpPr>
        <p:spPr>
          <a:xfrm>
            <a:off x="165100" y="355600"/>
            <a:ext cx="7596188" cy="1268413"/>
          </a:xfrm>
          <a:prstGeom prst="rect">
            <a:avLst/>
          </a:prstGeom>
        </p:spPr>
        <p:txBody>
          <a:bodyPr lIns="0" tIns="0" rIns="0" bIns="0">
            <a:normAutofit/>
          </a:bodyPr>
          <a:lstStyle/>
          <a:p>
            <a:pPr lvl="0">
              <a:defRPr sz="1800">
                <a:solidFill>
                  <a:srgbClr val="000000"/>
                </a:solidFill>
              </a:defRPr>
            </a:pPr>
            <a:r>
              <a:rPr sz="3200" dirty="0">
                <a:solidFill>
                  <a:schemeClr val="tx2">
                    <a:lumMod val="75000"/>
                  </a:schemeClr>
                </a:solidFill>
                <a:latin typeface="Arial Bold"/>
                <a:ea typeface="Arial Bold"/>
                <a:cs typeface="Arial Bold"/>
                <a:sym typeface="Arial Bold"/>
              </a:rPr>
              <a:t>Competitive advantage</a:t>
            </a:r>
            <a:r>
              <a:rPr sz="3200" dirty="0">
                <a:solidFill>
                  <a:schemeClr val="tx2">
                    <a:lumMod val="75000"/>
                  </a:schemeClr>
                </a:solidFill>
              </a:rPr>
              <a:t> </a:t>
            </a:r>
          </a:p>
        </p:txBody>
      </p:sp>
      <p:sp>
        <p:nvSpPr>
          <p:cNvPr id="77" name="Shape 77"/>
          <p:cNvSpPr>
            <a:spLocks noGrp="1"/>
          </p:cNvSpPr>
          <p:nvPr>
            <p:ph type="body" idx="1"/>
          </p:nvPr>
        </p:nvSpPr>
        <p:spPr>
          <a:xfrm>
            <a:off x="323850" y="1484312"/>
            <a:ext cx="8229600" cy="4525963"/>
          </a:xfrm>
          <a:prstGeom prst="rect">
            <a:avLst/>
          </a:prstGeom>
        </p:spPr>
        <p:txBody>
          <a:bodyPr lIns="0" tIns="0" rIns="0" bIns="0">
            <a:normAutofit/>
          </a:bodyPr>
          <a:lstStyle/>
          <a:p>
            <a:pPr marL="293914" lvl="0" indent="-293914">
              <a:lnSpc>
                <a:spcPct val="90000"/>
              </a:lnSpc>
              <a:spcBef>
                <a:spcPts val="500"/>
              </a:spcBef>
              <a:buChar char="•"/>
              <a:defRPr sz="1800"/>
            </a:pPr>
            <a:r>
              <a:rPr sz="2400" dirty="0"/>
              <a:t>A </a:t>
            </a:r>
            <a:r>
              <a:rPr sz="2400" dirty="0">
                <a:latin typeface="Arial Bold"/>
                <a:ea typeface="Arial Bold"/>
                <a:cs typeface="Arial Bold"/>
                <a:sym typeface="Arial Bold"/>
              </a:rPr>
              <a:t>competitive advantage</a:t>
            </a:r>
            <a:r>
              <a:rPr sz="2400" dirty="0"/>
              <a:t> the ability of a firm to outperform its industry, that is, to earn a high rate of profit than the industry norm</a:t>
            </a:r>
          </a:p>
          <a:p>
            <a:pPr marL="293914" lvl="0" indent="-293914">
              <a:lnSpc>
                <a:spcPct val="90000"/>
              </a:lnSpc>
              <a:spcBef>
                <a:spcPts val="500"/>
              </a:spcBef>
              <a:buChar char="•"/>
              <a:defRPr sz="1800"/>
            </a:pPr>
            <a:r>
              <a:rPr sz="2400" dirty="0"/>
              <a:t>It can result from higher-quality products, better customer service, and lower costs</a:t>
            </a:r>
          </a:p>
          <a:p>
            <a:pPr marL="293914" lvl="0" indent="-293914">
              <a:lnSpc>
                <a:spcPct val="90000"/>
              </a:lnSpc>
              <a:spcBef>
                <a:spcPts val="500"/>
              </a:spcBef>
              <a:buChar char="•"/>
              <a:defRPr sz="1800"/>
            </a:pPr>
            <a:r>
              <a:rPr sz="2400" dirty="0"/>
              <a:t>Often, a competitive advantage will depend on a carefully designed information system </a:t>
            </a: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Shape 79"/>
          <p:cNvSpPr>
            <a:spLocks noGrp="1"/>
          </p:cNvSpPr>
          <p:nvPr>
            <p:ph type="title" idx="4294967295"/>
          </p:nvPr>
        </p:nvSpPr>
        <p:spPr>
          <a:xfrm>
            <a:off x="0" y="368300"/>
            <a:ext cx="7596188" cy="1268413"/>
          </a:xfrm>
          <a:prstGeom prst="rect">
            <a:avLst/>
          </a:prstGeom>
        </p:spPr>
        <p:txBody>
          <a:bodyPr lIns="0" tIns="0" rIns="0" bIns="0">
            <a:normAutofit/>
          </a:bodyPr>
          <a:lstStyle>
            <a:lvl1pPr>
              <a:defRPr>
                <a:latin typeface="Arial Bold"/>
                <a:ea typeface="Arial Bold"/>
                <a:cs typeface="Arial Bold"/>
                <a:sym typeface="Arial Bold"/>
              </a:defRPr>
            </a:lvl1pPr>
          </a:lstStyle>
          <a:p>
            <a:pPr lvl="0">
              <a:defRPr sz="1800">
                <a:solidFill>
                  <a:srgbClr val="000000"/>
                </a:solidFill>
              </a:defRPr>
            </a:pPr>
            <a:r>
              <a:rPr sz="3200" dirty="0">
                <a:solidFill>
                  <a:schemeClr val="tx2">
                    <a:lumMod val="75000"/>
                  </a:schemeClr>
                </a:solidFill>
              </a:rPr>
              <a:t>Evaluating IS</a:t>
            </a:r>
          </a:p>
        </p:txBody>
      </p:sp>
      <p:sp>
        <p:nvSpPr>
          <p:cNvPr id="80" name="Shape 80"/>
          <p:cNvSpPr>
            <a:spLocks noGrp="1"/>
          </p:cNvSpPr>
          <p:nvPr>
            <p:ph type="body" idx="1"/>
          </p:nvPr>
        </p:nvSpPr>
        <p:spPr>
          <a:xfrm>
            <a:off x="323850" y="1484312"/>
            <a:ext cx="8229600" cy="4537076"/>
          </a:xfrm>
          <a:prstGeom prst="rect">
            <a:avLst/>
          </a:prstGeom>
        </p:spPr>
        <p:txBody>
          <a:bodyPr lIns="0" tIns="0" rIns="0" bIns="0">
            <a:normAutofit/>
          </a:bodyPr>
          <a:lstStyle/>
          <a:p>
            <a:pPr marL="244928" lvl="0" indent="-244928">
              <a:lnSpc>
                <a:spcPct val="80000"/>
              </a:lnSpc>
              <a:spcBef>
                <a:spcPts val="400"/>
              </a:spcBef>
              <a:buChar char="•"/>
              <a:defRPr sz="1800"/>
            </a:pPr>
            <a:r>
              <a:rPr sz="2000"/>
              <a:t>Once an information system has been implemented, management will want to assess how successful it has been in achieving its goals. Often this is a difficult thing to do, and many businesses do not attempt to take anything more than an informal approach to evaluation</a:t>
            </a:r>
          </a:p>
          <a:p>
            <a:pPr marL="244928" lvl="0" indent="-244928">
              <a:lnSpc>
                <a:spcPct val="80000"/>
              </a:lnSpc>
              <a:spcBef>
                <a:spcPts val="400"/>
              </a:spcBef>
              <a:buChar char="•"/>
              <a:defRPr sz="1800"/>
            </a:pPr>
            <a:r>
              <a:rPr sz="2000"/>
              <a:t>Some approaches to evaluating IS include:</a:t>
            </a:r>
          </a:p>
          <a:p>
            <a:pPr lvl="0">
              <a:lnSpc>
                <a:spcPct val="80000"/>
              </a:lnSpc>
              <a:buChar char="•"/>
              <a:defRPr sz="1800"/>
            </a:pPr>
            <a:endParaRPr sz="2000">
              <a:latin typeface="Arial Bold"/>
              <a:ea typeface="Arial Bold"/>
              <a:cs typeface="Arial Bold"/>
              <a:sym typeface="Arial Bold"/>
            </a:endParaRPr>
          </a:p>
          <a:p>
            <a:pPr marL="671512" lvl="1" indent="-214312">
              <a:lnSpc>
                <a:spcPct val="80000"/>
              </a:lnSpc>
              <a:spcBef>
                <a:spcPts val="400"/>
              </a:spcBef>
              <a:defRPr sz="1800"/>
            </a:pPr>
            <a:r>
              <a:rPr>
                <a:latin typeface="Arial Bold"/>
                <a:ea typeface="Arial Bold"/>
                <a:cs typeface="Arial Bold"/>
                <a:sym typeface="Arial Bold"/>
              </a:rPr>
              <a:t>Productivity:</a:t>
            </a:r>
            <a:r>
              <a:t> examine how output has changed since implementation</a:t>
            </a:r>
          </a:p>
          <a:p>
            <a:pPr marL="671512" lvl="1" indent="-214312">
              <a:lnSpc>
                <a:spcPct val="80000"/>
              </a:lnSpc>
              <a:spcBef>
                <a:spcPts val="400"/>
              </a:spcBef>
              <a:defRPr sz="1800"/>
            </a:pPr>
            <a:r>
              <a:rPr>
                <a:latin typeface="Arial Bold"/>
                <a:ea typeface="Arial Bold"/>
                <a:cs typeface="Arial Bold"/>
                <a:sym typeface="Arial Bold"/>
              </a:rPr>
              <a:t>Return on Investment:</a:t>
            </a:r>
            <a:r>
              <a:t> examine how profits have increased</a:t>
            </a:r>
          </a:p>
          <a:p>
            <a:pPr marL="671512" lvl="1" indent="-214312">
              <a:lnSpc>
                <a:spcPct val="80000"/>
              </a:lnSpc>
              <a:spcBef>
                <a:spcPts val="400"/>
              </a:spcBef>
              <a:defRPr sz="1800"/>
            </a:pPr>
            <a:r>
              <a:rPr>
                <a:latin typeface="Arial Bold"/>
                <a:ea typeface="Arial Bold"/>
                <a:cs typeface="Arial Bold"/>
                <a:sym typeface="Arial Bold"/>
              </a:rPr>
              <a:t>Earnings Growth:</a:t>
            </a:r>
            <a:r>
              <a:t> another measure of profit increase</a:t>
            </a:r>
          </a:p>
          <a:p>
            <a:pPr marL="671512" lvl="1" indent="-214312">
              <a:lnSpc>
                <a:spcPct val="80000"/>
              </a:lnSpc>
              <a:spcBef>
                <a:spcPts val="400"/>
              </a:spcBef>
              <a:defRPr sz="1800"/>
            </a:pPr>
            <a:r>
              <a:rPr>
                <a:latin typeface="Arial Bold"/>
                <a:ea typeface="Arial Bold"/>
                <a:cs typeface="Arial Bold"/>
                <a:sym typeface="Arial Bold"/>
              </a:rPr>
              <a:t>Market Share:</a:t>
            </a:r>
            <a:r>
              <a:t> examine the change in market share since implementation</a:t>
            </a:r>
          </a:p>
          <a:p>
            <a:pPr marL="671512" lvl="1" indent="-214312">
              <a:lnSpc>
                <a:spcPct val="80000"/>
              </a:lnSpc>
              <a:spcBef>
                <a:spcPts val="400"/>
              </a:spcBef>
              <a:defRPr sz="1800"/>
            </a:pPr>
            <a:r>
              <a:rPr>
                <a:latin typeface="Arial Bold"/>
                <a:ea typeface="Arial Bold"/>
                <a:cs typeface="Arial Bold"/>
                <a:sym typeface="Arial Bold"/>
              </a:rPr>
              <a:t>Customer Awareness and Satisfaction:</a:t>
            </a:r>
            <a:r>
              <a:t> possibly qualitative measure of satisfaction</a:t>
            </a:r>
          </a:p>
          <a:p>
            <a:pPr marL="671512" lvl="1" indent="-214312">
              <a:lnSpc>
                <a:spcPct val="80000"/>
              </a:lnSpc>
              <a:spcBef>
                <a:spcPts val="400"/>
              </a:spcBef>
              <a:defRPr sz="1800"/>
            </a:pPr>
            <a:r>
              <a:rPr>
                <a:latin typeface="Arial Bold"/>
                <a:ea typeface="Arial Bold"/>
                <a:cs typeface="Arial Bold"/>
                <a:sym typeface="Arial Bold"/>
              </a:rPr>
              <a:t>Total Cost of Ownership:</a:t>
            </a:r>
            <a:r>
              <a:t> estimate the total cost of the IS breaking cost into areas such as the cost to acquire the technology, technical support, administrative costs, and end-user operations </a:t>
            </a: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Shape 82"/>
          <p:cNvSpPr>
            <a:spLocks noGrp="1"/>
          </p:cNvSpPr>
          <p:nvPr>
            <p:ph type="title" idx="4294967295"/>
          </p:nvPr>
        </p:nvSpPr>
        <p:spPr>
          <a:xfrm>
            <a:off x="323850" y="393700"/>
            <a:ext cx="7596188" cy="1268413"/>
          </a:xfrm>
          <a:prstGeom prst="rect">
            <a:avLst/>
          </a:prstGeom>
        </p:spPr>
        <p:txBody>
          <a:bodyPr lIns="0" tIns="0" rIns="0" bIns="0">
            <a:normAutofit/>
          </a:bodyPr>
          <a:lstStyle/>
          <a:p>
            <a:pPr lvl="0">
              <a:defRPr sz="1800">
                <a:solidFill>
                  <a:srgbClr val="000000"/>
                </a:solidFill>
              </a:defRPr>
            </a:pPr>
            <a:r>
              <a:rPr sz="3200" dirty="0">
                <a:solidFill>
                  <a:schemeClr val="tx2">
                    <a:lumMod val="75000"/>
                  </a:schemeClr>
                </a:solidFill>
                <a:latin typeface="Arial Bold"/>
                <a:ea typeface="Arial Bold"/>
                <a:cs typeface="Arial Bold"/>
                <a:sym typeface="Arial Bold"/>
              </a:rPr>
              <a:t>Careers in Information Systems</a:t>
            </a:r>
            <a:r>
              <a:rPr sz="3200" dirty="0">
                <a:solidFill>
                  <a:schemeClr val="tx2">
                    <a:lumMod val="75000"/>
                  </a:schemeClr>
                </a:solidFill>
              </a:rPr>
              <a:t> </a:t>
            </a:r>
          </a:p>
        </p:txBody>
      </p:sp>
      <p:sp>
        <p:nvSpPr>
          <p:cNvPr id="83" name="Shape 83"/>
          <p:cNvSpPr>
            <a:spLocks noGrp="1"/>
          </p:cNvSpPr>
          <p:nvPr>
            <p:ph type="body" idx="1"/>
          </p:nvPr>
        </p:nvSpPr>
        <p:spPr>
          <a:xfrm>
            <a:off x="323850" y="1484312"/>
            <a:ext cx="8229600" cy="4525963"/>
          </a:xfrm>
          <a:prstGeom prst="rect">
            <a:avLst/>
          </a:prstGeom>
        </p:spPr>
        <p:txBody>
          <a:bodyPr lIns="0" tIns="0" rIns="0" bIns="0">
            <a:normAutofit/>
          </a:bodyPr>
          <a:lstStyle/>
          <a:p>
            <a:pPr marL="293914" lvl="0" indent="-293914">
              <a:lnSpc>
                <a:spcPct val="90000"/>
              </a:lnSpc>
              <a:spcBef>
                <a:spcPts val="500"/>
              </a:spcBef>
              <a:buChar char="•"/>
              <a:defRPr sz="1800"/>
            </a:pPr>
            <a:r>
              <a:rPr sz="2400">
                <a:latin typeface="Arial Bold"/>
                <a:ea typeface="Arial Bold"/>
                <a:cs typeface="Arial Bold"/>
                <a:sym typeface="Arial Bold"/>
              </a:rPr>
              <a:t>Chief Information Officer</a:t>
            </a:r>
            <a:endParaRPr sz="2400"/>
          </a:p>
          <a:p>
            <a:pPr marL="293914" lvl="0" indent="-293914">
              <a:lnSpc>
                <a:spcPct val="90000"/>
              </a:lnSpc>
              <a:spcBef>
                <a:spcPts val="500"/>
              </a:spcBef>
              <a:buChar char="•"/>
              <a:defRPr sz="1800"/>
            </a:pPr>
            <a:r>
              <a:rPr sz="2400">
                <a:latin typeface="Arial Bold"/>
                <a:ea typeface="Arial Bold"/>
                <a:cs typeface="Arial Bold"/>
                <a:sym typeface="Arial Bold"/>
              </a:rPr>
              <a:t>LAN administrators</a:t>
            </a:r>
            <a:endParaRPr sz="2400"/>
          </a:p>
          <a:p>
            <a:pPr marL="293914" lvl="0" indent="-293914">
              <a:lnSpc>
                <a:spcPct val="90000"/>
              </a:lnSpc>
              <a:spcBef>
                <a:spcPts val="500"/>
              </a:spcBef>
              <a:buChar char="•"/>
              <a:defRPr sz="1800"/>
            </a:pPr>
            <a:r>
              <a:rPr sz="2400">
                <a:latin typeface="Arial Bold"/>
                <a:ea typeface="Arial Bold"/>
                <a:cs typeface="Arial Bold"/>
                <a:sym typeface="Arial Bold"/>
              </a:rPr>
              <a:t>Internet Careers:</a:t>
            </a:r>
            <a:r>
              <a:rPr sz="2400"/>
              <a:t> Web operations, Web development, and Web administration</a:t>
            </a:r>
          </a:p>
          <a:p>
            <a:pPr marL="293914" lvl="0" indent="-293914">
              <a:lnSpc>
                <a:spcPct val="90000"/>
              </a:lnSpc>
              <a:spcBef>
                <a:spcPts val="500"/>
              </a:spcBef>
              <a:buChar char="•"/>
              <a:defRPr sz="1800"/>
            </a:pPr>
            <a:r>
              <a:rPr sz="2400">
                <a:latin typeface="Arial Bold"/>
                <a:ea typeface="Arial Bold"/>
                <a:cs typeface="Arial Bold"/>
                <a:sym typeface="Arial Bold"/>
              </a:rPr>
              <a:t>System developers</a:t>
            </a:r>
            <a:r>
              <a:rPr sz="2400"/>
              <a:t>  </a:t>
            </a:r>
          </a:p>
          <a:p>
            <a:pPr marL="293914" lvl="0" indent="-293914">
              <a:lnSpc>
                <a:spcPct val="90000"/>
              </a:lnSpc>
              <a:spcBef>
                <a:spcPts val="500"/>
              </a:spcBef>
              <a:buChar char="•"/>
              <a:defRPr sz="1800"/>
            </a:pPr>
            <a:r>
              <a:rPr sz="2400">
                <a:latin typeface="Arial Bold"/>
                <a:ea typeface="Arial Bold"/>
                <a:cs typeface="Arial Bold"/>
                <a:sym typeface="Arial Bold"/>
              </a:rPr>
              <a:t>Technical writing</a:t>
            </a:r>
          </a:p>
          <a:p>
            <a:pPr marL="293914" lvl="0" indent="-293914">
              <a:lnSpc>
                <a:spcPct val="90000"/>
              </a:lnSpc>
              <a:spcBef>
                <a:spcPts val="500"/>
              </a:spcBef>
              <a:buChar char="•"/>
              <a:defRPr sz="1800"/>
            </a:pPr>
            <a:r>
              <a:rPr sz="2400">
                <a:latin typeface="Arial Bold"/>
                <a:ea typeface="Arial Bold"/>
                <a:cs typeface="Arial Bold"/>
                <a:sym typeface="Arial Bold"/>
              </a:rPr>
              <a:t>User interface design</a:t>
            </a:r>
          </a:p>
          <a:p>
            <a:pPr marL="293914" lvl="0" indent="-293914">
              <a:lnSpc>
                <a:spcPct val="90000"/>
              </a:lnSpc>
              <a:spcBef>
                <a:spcPts val="500"/>
              </a:spcBef>
              <a:buChar char="•"/>
              <a:defRPr sz="1800"/>
            </a:pPr>
            <a:r>
              <a:rPr sz="2400">
                <a:latin typeface="Arial Bold"/>
                <a:ea typeface="Arial Bold"/>
                <a:cs typeface="Arial Bold"/>
                <a:sym typeface="Arial Bold"/>
              </a:rPr>
              <a:t>Database administration</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Shape 28"/>
          <p:cNvSpPr>
            <a:spLocks noGrp="1"/>
          </p:cNvSpPr>
          <p:nvPr>
            <p:ph type="title" idx="4294967295"/>
          </p:nvPr>
        </p:nvSpPr>
        <p:spPr>
          <a:xfrm>
            <a:off x="323850" y="342900"/>
            <a:ext cx="7667625" cy="1268413"/>
          </a:xfrm>
          <a:prstGeom prst="rect">
            <a:avLst/>
          </a:prstGeom>
        </p:spPr>
        <p:txBody>
          <a:bodyPr lIns="0" tIns="0" rIns="0" bIns="0">
            <a:normAutofit/>
          </a:bodyPr>
          <a:lstStyle>
            <a:lvl1pPr>
              <a:defRPr>
                <a:latin typeface="Arial Bold"/>
                <a:ea typeface="Arial Bold"/>
                <a:cs typeface="Arial Bold"/>
                <a:sym typeface="Arial Bold"/>
              </a:defRPr>
            </a:lvl1pPr>
          </a:lstStyle>
          <a:p>
            <a:pPr lvl="0">
              <a:defRPr sz="1800">
                <a:solidFill>
                  <a:srgbClr val="000000"/>
                </a:solidFill>
              </a:defRPr>
            </a:pPr>
            <a:r>
              <a:rPr sz="3200" dirty="0">
                <a:solidFill>
                  <a:schemeClr val="tx2">
                    <a:lumMod val="75000"/>
                  </a:schemeClr>
                </a:solidFill>
              </a:rPr>
              <a:t>Principles</a:t>
            </a:r>
          </a:p>
        </p:txBody>
      </p:sp>
      <p:sp>
        <p:nvSpPr>
          <p:cNvPr id="29" name="Shape 29"/>
          <p:cNvSpPr>
            <a:spLocks noGrp="1"/>
          </p:cNvSpPr>
          <p:nvPr>
            <p:ph type="body" idx="1"/>
          </p:nvPr>
        </p:nvSpPr>
        <p:spPr>
          <a:xfrm>
            <a:off x="323850" y="1484312"/>
            <a:ext cx="8229600" cy="4525963"/>
          </a:xfrm>
          <a:prstGeom prst="rect">
            <a:avLst/>
          </a:prstGeom>
        </p:spPr>
        <p:txBody>
          <a:bodyPr lIns="0" tIns="0" rIns="0" bIns="0">
            <a:normAutofit/>
          </a:bodyPr>
          <a:lstStyle/>
          <a:p>
            <a:pPr marL="293914" lvl="0" indent="-293914">
              <a:lnSpc>
                <a:spcPct val="90000"/>
              </a:lnSpc>
              <a:spcBef>
                <a:spcPts val="500"/>
              </a:spcBef>
              <a:buChar char="•"/>
              <a:defRPr sz="1800"/>
            </a:pPr>
            <a:r>
              <a:rPr sz="2400" dirty="0"/>
              <a:t>The use of information systems to add value to the organization is strongly influenced by organizational structure, and the organization’s attitude and ability to change</a:t>
            </a:r>
          </a:p>
          <a:p>
            <a:pPr marL="293914" lvl="0" indent="-293914">
              <a:lnSpc>
                <a:spcPct val="90000"/>
              </a:lnSpc>
              <a:spcBef>
                <a:spcPts val="500"/>
              </a:spcBef>
              <a:buChar char="•"/>
              <a:defRPr sz="1800"/>
            </a:pPr>
            <a:r>
              <a:rPr sz="2400" dirty="0"/>
              <a:t>Because information systems are so important, businesses need to be sure that improvements to existing systems, or completely new systems, help lower costs, increase profits, improve service, or achieve a competitive advantage</a:t>
            </a:r>
          </a:p>
          <a:p>
            <a:pPr marL="293914" lvl="0" indent="-293914">
              <a:lnSpc>
                <a:spcPct val="90000"/>
              </a:lnSpc>
              <a:spcBef>
                <a:spcPts val="500"/>
              </a:spcBef>
              <a:buChar char="•"/>
              <a:defRPr sz="1800"/>
            </a:pPr>
            <a:r>
              <a:rPr sz="2400" dirty="0"/>
              <a:t>Cooperation between business managers and IS personnel is the key to unlocking the potential of any new or modified system</a:t>
            </a: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Shape 85"/>
          <p:cNvSpPr>
            <a:spLocks noGrp="1"/>
          </p:cNvSpPr>
          <p:nvPr>
            <p:ph type="title" idx="4294967295"/>
          </p:nvPr>
        </p:nvSpPr>
        <p:spPr>
          <a:xfrm>
            <a:off x="165100" y="381000"/>
            <a:ext cx="7596188" cy="1268413"/>
          </a:xfrm>
          <a:prstGeom prst="rect">
            <a:avLst/>
          </a:prstGeom>
        </p:spPr>
        <p:txBody>
          <a:bodyPr lIns="0" tIns="0" rIns="0" bIns="0">
            <a:normAutofit/>
          </a:bodyPr>
          <a:lstStyle/>
          <a:p>
            <a:pPr lvl="0">
              <a:defRPr sz="1800">
                <a:solidFill>
                  <a:srgbClr val="000000"/>
                </a:solidFill>
              </a:defRPr>
            </a:pPr>
            <a:r>
              <a:rPr sz="3200" dirty="0">
                <a:solidFill>
                  <a:schemeClr val="tx2">
                    <a:lumMod val="75000"/>
                  </a:schemeClr>
                </a:solidFill>
                <a:latin typeface="Arial Bold" panose="020B0704020202020204" pitchFamily="34" charset="0"/>
                <a:cs typeface="Arial Bold" panose="020B0704020202020204" pitchFamily="34" charset="0"/>
              </a:rPr>
              <a:t>Summary</a:t>
            </a:r>
          </a:p>
        </p:txBody>
      </p:sp>
      <p:sp>
        <p:nvSpPr>
          <p:cNvPr id="86" name="Shape 86"/>
          <p:cNvSpPr>
            <a:spLocks noGrp="1"/>
          </p:cNvSpPr>
          <p:nvPr>
            <p:ph type="body" idx="1"/>
          </p:nvPr>
        </p:nvSpPr>
        <p:spPr>
          <a:xfrm>
            <a:off x="323850" y="1484312"/>
            <a:ext cx="8229600" cy="4525963"/>
          </a:xfrm>
          <a:prstGeom prst="rect">
            <a:avLst/>
          </a:prstGeom>
        </p:spPr>
        <p:txBody>
          <a:bodyPr lIns="0" tIns="0" rIns="0" bIns="0">
            <a:normAutofit/>
          </a:bodyPr>
          <a:lstStyle/>
          <a:p>
            <a:pPr lvl="0">
              <a:lnSpc>
                <a:spcPct val="90000"/>
              </a:lnSpc>
              <a:buChar char="•"/>
              <a:defRPr sz="1800"/>
            </a:pPr>
            <a:r>
              <a:rPr sz="2800" dirty="0"/>
              <a:t>An organization is a system – has inputs, processing mechanisms, outputs, and feedback</a:t>
            </a:r>
          </a:p>
          <a:p>
            <a:pPr lvl="0">
              <a:lnSpc>
                <a:spcPct val="90000"/>
              </a:lnSpc>
              <a:buChar char="•"/>
              <a:defRPr sz="1800"/>
            </a:pPr>
            <a:r>
              <a:rPr sz="2800" dirty="0">
                <a:latin typeface="Arial Bold"/>
                <a:ea typeface="Arial Bold"/>
                <a:cs typeface="Arial Bold"/>
                <a:sym typeface="Arial Bold"/>
              </a:rPr>
              <a:t>Categories of organizational structure:</a:t>
            </a:r>
            <a:r>
              <a:rPr sz="2800" dirty="0"/>
              <a:t> traditional, project, team, and virtual</a:t>
            </a:r>
          </a:p>
          <a:p>
            <a:pPr lvl="0">
              <a:lnSpc>
                <a:spcPct val="90000"/>
              </a:lnSpc>
              <a:buChar char="•"/>
              <a:defRPr sz="1800"/>
            </a:pPr>
            <a:r>
              <a:rPr sz="2800" dirty="0">
                <a:latin typeface="Arial Bold"/>
                <a:ea typeface="Arial Bold"/>
                <a:cs typeface="Arial Bold"/>
                <a:sym typeface="Arial Bold"/>
              </a:rPr>
              <a:t>Reengineering:</a:t>
            </a:r>
            <a:r>
              <a:rPr sz="2800" dirty="0"/>
              <a:t> radical redesign of business processes, organizational structures, information systems, and values of the organization to achieve a breakthrough in business results</a:t>
            </a:r>
          </a:p>
          <a:p>
            <a:pPr lvl="0">
              <a:lnSpc>
                <a:spcPct val="90000"/>
              </a:lnSpc>
              <a:buChar char="•"/>
              <a:defRPr sz="1800"/>
            </a:pPr>
            <a:r>
              <a:rPr sz="2800" dirty="0">
                <a:latin typeface="Arial Bold"/>
                <a:ea typeface="Arial Bold"/>
                <a:cs typeface="Arial Bold"/>
                <a:sym typeface="Arial Bold"/>
              </a:rPr>
              <a:t>Continuous improvement:</a:t>
            </a:r>
            <a:r>
              <a:rPr sz="2800" dirty="0"/>
              <a:t> constantly seeking ways to improve business processes</a:t>
            </a: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Shape 88"/>
          <p:cNvSpPr>
            <a:spLocks noGrp="1"/>
          </p:cNvSpPr>
          <p:nvPr>
            <p:ph type="title" idx="4294967295"/>
          </p:nvPr>
        </p:nvSpPr>
        <p:spPr>
          <a:xfrm>
            <a:off x="127000" y="342900"/>
            <a:ext cx="7596188" cy="1268413"/>
          </a:xfrm>
          <a:prstGeom prst="rect">
            <a:avLst/>
          </a:prstGeom>
        </p:spPr>
        <p:txBody>
          <a:bodyPr lIns="0" tIns="0" rIns="0" bIns="0">
            <a:normAutofit/>
          </a:bodyPr>
          <a:lstStyle/>
          <a:p>
            <a:pPr lvl="0">
              <a:defRPr sz="1800">
                <a:solidFill>
                  <a:srgbClr val="000000"/>
                </a:solidFill>
              </a:defRPr>
            </a:pPr>
            <a:r>
              <a:rPr sz="3200" dirty="0">
                <a:solidFill>
                  <a:schemeClr val="tx2">
                    <a:lumMod val="75000"/>
                  </a:schemeClr>
                </a:solidFill>
                <a:latin typeface="Arial Bold" panose="020B0704020202020204" pitchFamily="34" charset="0"/>
                <a:cs typeface="Arial Bold" panose="020B0704020202020204" pitchFamily="34" charset="0"/>
              </a:rPr>
              <a:t>Summary (continued)</a:t>
            </a:r>
          </a:p>
        </p:txBody>
      </p:sp>
      <p:sp>
        <p:nvSpPr>
          <p:cNvPr id="89" name="Shape 89"/>
          <p:cNvSpPr>
            <a:spLocks noGrp="1"/>
          </p:cNvSpPr>
          <p:nvPr>
            <p:ph type="body" idx="1"/>
          </p:nvPr>
        </p:nvSpPr>
        <p:spPr>
          <a:xfrm>
            <a:off x="323850" y="1484312"/>
            <a:ext cx="8229600" cy="4525963"/>
          </a:xfrm>
          <a:prstGeom prst="rect">
            <a:avLst/>
          </a:prstGeom>
        </p:spPr>
        <p:txBody>
          <a:bodyPr lIns="0" tIns="0" rIns="0" bIns="0">
            <a:normAutofit/>
          </a:bodyPr>
          <a:lstStyle/>
          <a:p>
            <a:pPr lvl="0">
              <a:lnSpc>
                <a:spcPct val="90000"/>
              </a:lnSpc>
              <a:buChar char="•"/>
              <a:defRPr sz="1800"/>
            </a:pPr>
            <a:r>
              <a:rPr sz="2800" dirty="0">
                <a:latin typeface="Arial Bold"/>
                <a:ea typeface="Arial Bold"/>
                <a:cs typeface="Arial Bold"/>
                <a:sym typeface="Arial Bold"/>
              </a:rPr>
              <a:t>Productivity:</a:t>
            </a:r>
            <a:r>
              <a:rPr sz="2800" dirty="0"/>
              <a:t> a measure of output achieved divided by input required</a:t>
            </a:r>
          </a:p>
          <a:p>
            <a:pPr lvl="0">
              <a:lnSpc>
                <a:spcPct val="90000"/>
              </a:lnSpc>
              <a:buChar char="•"/>
              <a:defRPr sz="1800"/>
            </a:pPr>
            <a:r>
              <a:rPr sz="2800" dirty="0">
                <a:latin typeface="Arial Bold"/>
                <a:ea typeface="Arial Bold"/>
                <a:cs typeface="Arial Bold"/>
                <a:sym typeface="Arial Bold"/>
              </a:rPr>
              <a:t>Primary responsibilities in information systems:</a:t>
            </a:r>
            <a:r>
              <a:rPr sz="2800" dirty="0"/>
              <a:t> operations, systems development, and support</a:t>
            </a:r>
          </a:p>
          <a:p>
            <a:pPr lvl="0">
              <a:lnSpc>
                <a:spcPct val="90000"/>
              </a:lnSpc>
              <a:buChar char="•"/>
              <a:defRPr sz="1800"/>
            </a:pPr>
            <a:r>
              <a:rPr sz="2800" dirty="0">
                <a:latin typeface="Arial Bold"/>
                <a:ea typeface="Arial Bold"/>
                <a:cs typeface="Arial Bold"/>
                <a:sym typeface="Arial Bold"/>
              </a:rPr>
              <a:t>Typical IS titles:</a:t>
            </a:r>
            <a:r>
              <a:rPr sz="2800" dirty="0"/>
              <a:t> Chief Information Officer (CIO), LAN administrators, Internet strategists and administrators, Internet systems developers, Internet programmers, and Internet or Web site operators</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Shape 31"/>
          <p:cNvSpPr>
            <a:spLocks noGrp="1"/>
          </p:cNvSpPr>
          <p:nvPr>
            <p:ph type="title" idx="4294967295"/>
          </p:nvPr>
        </p:nvSpPr>
        <p:spPr>
          <a:xfrm>
            <a:off x="228600" y="393700"/>
            <a:ext cx="7667625" cy="1268413"/>
          </a:xfrm>
          <a:prstGeom prst="rect">
            <a:avLst/>
          </a:prstGeom>
        </p:spPr>
        <p:txBody>
          <a:bodyPr lIns="0" tIns="0" rIns="0" bIns="0">
            <a:normAutofit/>
          </a:bodyPr>
          <a:lstStyle/>
          <a:p>
            <a:pPr lvl="0">
              <a:defRPr sz="1800">
                <a:solidFill>
                  <a:srgbClr val="000000"/>
                </a:solidFill>
              </a:defRPr>
            </a:pPr>
            <a:r>
              <a:rPr sz="3200" dirty="0">
                <a:solidFill>
                  <a:schemeClr val="tx2">
                    <a:lumMod val="75000"/>
                  </a:schemeClr>
                </a:solidFill>
                <a:latin typeface="Arial Bold"/>
                <a:ea typeface="Arial Bold"/>
                <a:cs typeface="Arial Bold"/>
                <a:sym typeface="Arial Bold"/>
              </a:rPr>
              <a:t>An introduction to organizations</a:t>
            </a:r>
            <a:r>
              <a:rPr sz="3200" dirty="0">
                <a:solidFill>
                  <a:schemeClr val="tx2">
                    <a:lumMod val="75000"/>
                  </a:schemeClr>
                </a:solidFill>
              </a:rPr>
              <a:t> </a:t>
            </a:r>
          </a:p>
        </p:txBody>
      </p:sp>
      <p:sp>
        <p:nvSpPr>
          <p:cNvPr id="32" name="Shape 32"/>
          <p:cNvSpPr>
            <a:spLocks noGrp="1"/>
          </p:cNvSpPr>
          <p:nvPr>
            <p:ph type="body" idx="1"/>
          </p:nvPr>
        </p:nvSpPr>
        <p:spPr>
          <a:xfrm>
            <a:off x="323850" y="1484312"/>
            <a:ext cx="8229600" cy="4525963"/>
          </a:xfrm>
          <a:prstGeom prst="rect">
            <a:avLst/>
          </a:prstGeom>
        </p:spPr>
        <p:txBody>
          <a:bodyPr lIns="0" tIns="0" rIns="0" bIns="0">
            <a:normAutofit/>
          </a:bodyPr>
          <a:lstStyle/>
          <a:p>
            <a:pPr marL="293914" lvl="0" indent="-293914">
              <a:lnSpc>
                <a:spcPct val="80000"/>
              </a:lnSpc>
              <a:spcBef>
                <a:spcPts val="500"/>
              </a:spcBef>
              <a:buChar char="•"/>
              <a:defRPr sz="1800"/>
            </a:pPr>
            <a:r>
              <a:rPr sz="2400" dirty="0"/>
              <a:t>An </a:t>
            </a:r>
            <a:r>
              <a:rPr sz="2400" dirty="0">
                <a:latin typeface="Arial Bold"/>
                <a:ea typeface="Arial Bold"/>
                <a:cs typeface="Arial Bold"/>
                <a:sym typeface="Arial Bold"/>
              </a:rPr>
              <a:t>organization</a:t>
            </a:r>
            <a:r>
              <a:rPr sz="2400" dirty="0"/>
              <a:t> is a formal collection of people and other resources established to accomplish a set of goals</a:t>
            </a:r>
          </a:p>
          <a:p>
            <a:pPr marL="293914" lvl="0" indent="-293914">
              <a:lnSpc>
                <a:spcPct val="80000"/>
              </a:lnSpc>
              <a:spcBef>
                <a:spcPts val="500"/>
              </a:spcBef>
              <a:buChar char="•"/>
              <a:defRPr sz="1800"/>
            </a:pPr>
            <a:r>
              <a:rPr sz="2400" dirty="0"/>
              <a:t>An organization is a system, which means that it has inputs, processing mechanisms, outputs, and feedback</a:t>
            </a:r>
          </a:p>
          <a:p>
            <a:pPr marL="293914" lvl="0" indent="-293914">
              <a:lnSpc>
                <a:spcPct val="80000"/>
              </a:lnSpc>
              <a:spcBef>
                <a:spcPts val="500"/>
              </a:spcBef>
              <a:buChar char="•"/>
              <a:defRPr sz="1800"/>
            </a:pPr>
            <a:r>
              <a:rPr sz="2400" dirty="0"/>
              <a:t>Resources such as materials, people, and money are the inputs</a:t>
            </a:r>
          </a:p>
          <a:p>
            <a:pPr marL="293914" lvl="0" indent="-293914">
              <a:lnSpc>
                <a:spcPct val="80000"/>
              </a:lnSpc>
              <a:spcBef>
                <a:spcPts val="500"/>
              </a:spcBef>
              <a:buChar char="•"/>
              <a:defRPr sz="1800"/>
            </a:pPr>
            <a:r>
              <a:rPr sz="2400" dirty="0"/>
              <a:t>These go through a transformation mechanism, the processing</a:t>
            </a:r>
          </a:p>
          <a:p>
            <a:pPr marL="293914" lvl="0" indent="-293914">
              <a:lnSpc>
                <a:spcPct val="80000"/>
              </a:lnSpc>
              <a:spcBef>
                <a:spcPts val="500"/>
              </a:spcBef>
              <a:buChar char="•"/>
              <a:defRPr sz="1800"/>
            </a:pPr>
            <a:r>
              <a:rPr sz="2400" dirty="0"/>
              <a:t>The outputs from the transformation mechanism are usually goods or services, which are of higher relative value than the inputs alone</a:t>
            </a:r>
          </a:p>
          <a:p>
            <a:pPr marL="293914" lvl="0" indent="-293914">
              <a:lnSpc>
                <a:spcPct val="80000"/>
              </a:lnSpc>
              <a:spcBef>
                <a:spcPts val="500"/>
              </a:spcBef>
              <a:buChar char="•"/>
              <a:defRPr sz="1800"/>
            </a:pPr>
            <a:r>
              <a:rPr sz="2400" dirty="0"/>
              <a:t>Through adding value or worth, organizations attempt to achieve their goals</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Shape 34"/>
          <p:cNvSpPr>
            <a:spLocks noGrp="1"/>
          </p:cNvSpPr>
          <p:nvPr>
            <p:ph type="title" idx="4294967295"/>
          </p:nvPr>
        </p:nvSpPr>
        <p:spPr>
          <a:xfrm>
            <a:off x="190500" y="368300"/>
            <a:ext cx="7596188" cy="1268413"/>
          </a:xfrm>
          <a:prstGeom prst="rect">
            <a:avLst/>
          </a:prstGeom>
        </p:spPr>
        <p:txBody>
          <a:bodyPr lIns="0" tIns="0" rIns="0" bIns="0">
            <a:normAutofit/>
          </a:bodyPr>
          <a:lstStyle/>
          <a:p>
            <a:pPr lvl="0">
              <a:defRPr sz="1800">
                <a:solidFill>
                  <a:srgbClr val="000000"/>
                </a:solidFill>
              </a:defRPr>
            </a:pPr>
            <a:r>
              <a:rPr sz="3200" dirty="0">
                <a:solidFill>
                  <a:schemeClr val="tx2">
                    <a:lumMod val="75000"/>
                  </a:schemeClr>
                </a:solidFill>
                <a:latin typeface="Arial Bold" panose="020B0704020202020204" pitchFamily="34" charset="0"/>
                <a:cs typeface="Arial Bold" panose="020B0704020202020204" pitchFamily="34" charset="0"/>
              </a:rPr>
              <a:t>The v</a:t>
            </a:r>
            <a:r>
              <a:rPr sz="3200" dirty="0">
                <a:solidFill>
                  <a:schemeClr val="tx2">
                    <a:lumMod val="75000"/>
                  </a:schemeClr>
                </a:solidFill>
                <a:latin typeface="Arial Bold" panose="020B0704020202020204" pitchFamily="34" charset="0"/>
                <a:ea typeface="Arial Bold"/>
                <a:cs typeface="Arial Bold" panose="020B0704020202020204" pitchFamily="34" charset="0"/>
                <a:sym typeface="Arial Bold"/>
              </a:rPr>
              <a:t>alue chain</a:t>
            </a:r>
          </a:p>
        </p:txBody>
      </p:sp>
      <p:sp>
        <p:nvSpPr>
          <p:cNvPr id="35" name="Shape 35"/>
          <p:cNvSpPr>
            <a:spLocks noGrp="1"/>
          </p:cNvSpPr>
          <p:nvPr>
            <p:ph type="body" idx="1"/>
          </p:nvPr>
        </p:nvSpPr>
        <p:spPr>
          <a:xfrm>
            <a:off x="323850" y="1484312"/>
            <a:ext cx="8229600" cy="4525963"/>
          </a:xfrm>
          <a:prstGeom prst="rect">
            <a:avLst/>
          </a:prstGeom>
        </p:spPr>
        <p:txBody>
          <a:bodyPr lIns="0" tIns="0" rIns="0" bIns="0">
            <a:normAutofit/>
          </a:bodyPr>
          <a:lstStyle/>
          <a:p>
            <a:pPr marL="293914" lvl="0" indent="-293914">
              <a:spcBef>
                <a:spcPts val="500"/>
              </a:spcBef>
              <a:buChar char="•"/>
              <a:defRPr sz="1800"/>
            </a:pPr>
            <a:r>
              <a:rPr sz="2400" dirty="0"/>
              <a:t>The value chain is a useful tool for </a:t>
            </a:r>
            <a:r>
              <a:rPr sz="2400" dirty="0" err="1"/>
              <a:t>analy</a:t>
            </a:r>
            <a:r>
              <a:rPr lang="en-GB" sz="2400" dirty="0"/>
              <a:t>z</a:t>
            </a:r>
            <a:r>
              <a:rPr sz="2400" dirty="0" err="1"/>
              <a:t>ing</a:t>
            </a:r>
            <a:r>
              <a:rPr sz="2400" dirty="0"/>
              <a:t> where and how this value gets added</a:t>
            </a:r>
          </a:p>
          <a:p>
            <a:pPr marL="293914" lvl="0" indent="-293914">
              <a:spcBef>
                <a:spcPts val="500"/>
              </a:spcBef>
              <a:buChar char="•"/>
              <a:defRPr sz="1800"/>
            </a:pPr>
            <a:r>
              <a:rPr sz="2400" dirty="0"/>
              <a:t>The value chain is a series (chain) of activities that includes inbound logistics, warehouse and storage, production, finished product storage, outbound logistics, marketing and sales, and customer service</a:t>
            </a:r>
          </a:p>
          <a:p>
            <a:pPr marL="293914" lvl="0" indent="-293914">
              <a:spcBef>
                <a:spcPts val="500"/>
              </a:spcBef>
              <a:buChar char="•"/>
              <a:defRPr sz="1800"/>
            </a:pPr>
            <a:r>
              <a:rPr sz="2400" dirty="0"/>
              <a:t>The value chain is used to examine what happens to raw material to add value to them before the finished product gets sold to customers</a:t>
            </a:r>
          </a:p>
          <a:p>
            <a:pPr marL="293914" lvl="0" indent="-293914">
              <a:spcBef>
                <a:spcPts val="500"/>
              </a:spcBef>
              <a:buChar char="•"/>
              <a:defRPr sz="1800"/>
            </a:pPr>
            <a:r>
              <a:rPr sz="2400" dirty="0"/>
              <a:t>Information systems can be developed to focus on those activities that add the most value </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Shape 37"/>
          <p:cNvSpPr>
            <a:spLocks noGrp="1"/>
          </p:cNvSpPr>
          <p:nvPr>
            <p:ph type="title" idx="4294967295"/>
          </p:nvPr>
        </p:nvSpPr>
        <p:spPr>
          <a:xfrm>
            <a:off x="0" y="368300"/>
            <a:ext cx="7596188" cy="1268413"/>
          </a:xfrm>
          <a:prstGeom prst="rect">
            <a:avLst/>
          </a:prstGeom>
        </p:spPr>
        <p:txBody>
          <a:bodyPr lIns="0" tIns="0" rIns="0" bIns="0">
            <a:normAutofit/>
          </a:bodyPr>
          <a:lstStyle>
            <a:lvl1pPr>
              <a:defRPr>
                <a:latin typeface="Arial Bold"/>
                <a:ea typeface="Arial Bold"/>
                <a:cs typeface="Arial Bold"/>
                <a:sym typeface="Arial Bold"/>
              </a:defRPr>
            </a:lvl1pPr>
          </a:lstStyle>
          <a:p>
            <a:pPr lvl="0">
              <a:defRPr sz="1800">
                <a:solidFill>
                  <a:srgbClr val="000000"/>
                </a:solidFill>
              </a:defRPr>
            </a:pPr>
            <a:r>
              <a:rPr sz="3200" dirty="0">
                <a:solidFill>
                  <a:schemeClr val="tx2">
                    <a:lumMod val="75000"/>
                  </a:schemeClr>
                </a:solidFill>
              </a:rPr>
              <a:t>SRM &amp; CRM</a:t>
            </a:r>
          </a:p>
        </p:txBody>
      </p:sp>
      <p:sp>
        <p:nvSpPr>
          <p:cNvPr id="38" name="Shape 38"/>
          <p:cNvSpPr>
            <a:spLocks noGrp="1"/>
          </p:cNvSpPr>
          <p:nvPr>
            <p:ph type="body" idx="1"/>
          </p:nvPr>
        </p:nvSpPr>
        <p:spPr>
          <a:xfrm>
            <a:off x="323850" y="1484312"/>
            <a:ext cx="8229600" cy="4525963"/>
          </a:xfrm>
          <a:prstGeom prst="rect">
            <a:avLst/>
          </a:prstGeom>
        </p:spPr>
        <p:txBody>
          <a:bodyPr lIns="0" tIns="0" rIns="0" bIns="0">
            <a:normAutofit/>
          </a:bodyPr>
          <a:lstStyle/>
          <a:p>
            <a:pPr marL="293914" lvl="0" indent="-293914">
              <a:lnSpc>
                <a:spcPct val="80000"/>
              </a:lnSpc>
              <a:spcBef>
                <a:spcPts val="500"/>
              </a:spcBef>
              <a:buChar char="•"/>
              <a:defRPr sz="1800"/>
            </a:pPr>
            <a:r>
              <a:rPr sz="2400"/>
              <a:t>Supply chain management (SCM) and customer relationship management (CRM) are two key parts of managing the value chain</a:t>
            </a:r>
          </a:p>
          <a:p>
            <a:pPr marL="293914" lvl="0" indent="-293914">
              <a:lnSpc>
                <a:spcPct val="80000"/>
              </a:lnSpc>
              <a:spcBef>
                <a:spcPts val="500"/>
              </a:spcBef>
              <a:buChar char="•"/>
              <a:defRPr sz="1800"/>
            </a:pPr>
            <a:r>
              <a:rPr sz="2400"/>
              <a:t>SCM helps determine what supplies are required for the value chain, what quantities are needed, how they should be turned into finished products and shipped to customers</a:t>
            </a:r>
          </a:p>
          <a:p>
            <a:pPr marL="293914" lvl="0" indent="-293914">
              <a:lnSpc>
                <a:spcPct val="80000"/>
              </a:lnSpc>
              <a:spcBef>
                <a:spcPts val="500"/>
              </a:spcBef>
              <a:buChar char="•"/>
              <a:defRPr sz="1800"/>
            </a:pPr>
            <a:r>
              <a:rPr sz="2400"/>
              <a:t>Increasingly, SCM is accomplished using the Internet and B2B e-commerce</a:t>
            </a:r>
          </a:p>
          <a:p>
            <a:pPr marL="293914" lvl="0" indent="-293914">
              <a:lnSpc>
                <a:spcPct val="80000"/>
              </a:lnSpc>
              <a:spcBef>
                <a:spcPts val="500"/>
              </a:spcBef>
              <a:buChar char="•"/>
              <a:defRPr sz="1800"/>
            </a:pPr>
            <a:r>
              <a:rPr sz="2400"/>
              <a:t>CRM programs help a company manage all aspects of customer encounters, including marketing and advertising, sales, customer service after the sale, and help retain loyal customers </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Shape 40"/>
          <p:cNvSpPr>
            <a:spLocks noGrp="1"/>
          </p:cNvSpPr>
          <p:nvPr>
            <p:ph type="body" idx="1"/>
          </p:nvPr>
        </p:nvSpPr>
        <p:spPr>
          <a:xfrm>
            <a:off x="323850" y="1484312"/>
            <a:ext cx="8229600" cy="4525963"/>
          </a:xfrm>
          <a:prstGeom prst="rect">
            <a:avLst/>
          </a:prstGeom>
        </p:spPr>
        <p:txBody>
          <a:bodyPr lIns="0" tIns="0" rIns="0" bIns="0">
            <a:normAutofit/>
          </a:bodyPr>
          <a:lstStyle/>
          <a:p>
            <a:pPr marL="293914" lvl="0" indent="-293914">
              <a:lnSpc>
                <a:spcPct val="80000"/>
              </a:lnSpc>
              <a:spcBef>
                <a:spcPts val="500"/>
              </a:spcBef>
              <a:buChar char="•"/>
              <a:defRPr sz="1800"/>
            </a:pPr>
            <a:r>
              <a:rPr sz="2400"/>
              <a:t>What role does an information system play in SCM &amp; CRM?</a:t>
            </a:r>
          </a:p>
          <a:p>
            <a:pPr marL="293914" lvl="0" indent="-293914">
              <a:lnSpc>
                <a:spcPct val="80000"/>
              </a:lnSpc>
              <a:spcBef>
                <a:spcPts val="500"/>
              </a:spcBef>
              <a:buChar char="•"/>
              <a:defRPr sz="1800"/>
            </a:pPr>
            <a:r>
              <a:rPr sz="2400"/>
              <a:t>A traditional view of information systems holds that organizations use them to control and monitor processes and ensure effectiveness and efficiency </a:t>
            </a:r>
          </a:p>
          <a:p>
            <a:pPr marL="293914" lvl="0" indent="-293914">
              <a:lnSpc>
                <a:spcPct val="80000"/>
              </a:lnSpc>
              <a:spcBef>
                <a:spcPts val="500"/>
              </a:spcBef>
              <a:buChar char="•"/>
              <a:defRPr sz="1800"/>
            </a:pPr>
            <a:r>
              <a:rPr sz="2400"/>
              <a:t>A more contemporary view, however, holds that information systems are often so intimately involved that they are part of the process itself </a:t>
            </a:r>
          </a:p>
          <a:p>
            <a:pPr marL="293914" lvl="0" indent="-293914">
              <a:lnSpc>
                <a:spcPct val="80000"/>
              </a:lnSpc>
              <a:spcBef>
                <a:spcPts val="500"/>
              </a:spcBef>
              <a:buChar char="•"/>
              <a:defRPr sz="1800"/>
            </a:pPr>
            <a:r>
              <a:rPr sz="2400"/>
              <a:t>This gives a new perspective on how and why businesses can use information systems </a:t>
            </a:r>
          </a:p>
          <a:p>
            <a:pPr marL="293914" lvl="0" indent="-293914">
              <a:lnSpc>
                <a:spcPct val="80000"/>
              </a:lnSpc>
              <a:spcBef>
                <a:spcPts val="500"/>
              </a:spcBef>
              <a:buChar char="•"/>
              <a:defRPr sz="1800"/>
            </a:pPr>
            <a:r>
              <a:rPr sz="2400"/>
              <a:t>Managers should consider the potential role of information systems within business processes, which often leads to the discovery of new and better ways to accomplish the process </a:t>
            </a:r>
          </a:p>
        </p:txBody>
      </p:sp>
      <p:sp>
        <p:nvSpPr>
          <p:cNvPr id="44" name="Shape 44"/>
          <p:cNvSpPr>
            <a:spLocks noGrp="1"/>
          </p:cNvSpPr>
          <p:nvPr>
            <p:ph type="title" idx="4294967295"/>
          </p:nvPr>
        </p:nvSpPr>
        <p:spPr>
          <a:xfrm>
            <a:off x="152400" y="381000"/>
            <a:ext cx="7596188" cy="1268413"/>
          </a:xfrm>
          <a:prstGeom prst="rect">
            <a:avLst/>
          </a:prstGeom>
        </p:spPr>
        <p:txBody>
          <a:bodyPr lIns="0" tIns="0" rIns="0" bIns="0">
            <a:normAutofit/>
          </a:bodyPr>
          <a:lstStyle/>
          <a:p>
            <a:pPr lvl="0">
              <a:defRPr sz="1800">
                <a:solidFill>
                  <a:srgbClr val="000000"/>
                </a:solidFill>
              </a:defRPr>
            </a:pPr>
            <a:r>
              <a:rPr sz="3200" dirty="0">
                <a:solidFill>
                  <a:schemeClr val="tx2">
                    <a:lumMod val="75000"/>
                  </a:schemeClr>
                </a:solidFill>
                <a:latin typeface="Arial Bold" panose="020B0704020202020204" pitchFamily="34" charset="0"/>
                <a:cs typeface="Arial Bold" panose="020B0704020202020204" pitchFamily="34" charset="0"/>
              </a:rPr>
              <a:t>IS in SCM &amp; CR</a:t>
            </a:r>
            <a:r>
              <a:rPr lang="en-GB" sz="3200" dirty="0">
                <a:solidFill>
                  <a:schemeClr val="tx2">
                    <a:lumMod val="75000"/>
                  </a:schemeClr>
                </a:solidFill>
                <a:latin typeface="Arial Bold" panose="020B0704020202020204" pitchFamily="34" charset="0"/>
                <a:cs typeface="Arial Bold" panose="020B0704020202020204" pitchFamily="34" charset="0"/>
              </a:rPr>
              <a:t>M</a:t>
            </a:r>
            <a:endParaRPr sz="3200" dirty="0">
              <a:solidFill>
                <a:schemeClr val="tx2">
                  <a:lumMod val="75000"/>
                </a:schemeClr>
              </a:solidFill>
              <a:latin typeface="Arial Bold" panose="020B0704020202020204" pitchFamily="34" charset="0"/>
              <a:cs typeface="Arial Bold" panose="020B0704020202020204" pitchFamily="34" charset="0"/>
            </a:endParaRP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Shape 46"/>
          <p:cNvSpPr>
            <a:spLocks noGrp="1"/>
          </p:cNvSpPr>
          <p:nvPr>
            <p:ph type="title" idx="4294967295"/>
          </p:nvPr>
        </p:nvSpPr>
        <p:spPr>
          <a:xfrm>
            <a:off x="323850" y="368300"/>
            <a:ext cx="7596188" cy="1268413"/>
          </a:xfrm>
          <a:prstGeom prst="rect">
            <a:avLst/>
          </a:prstGeom>
        </p:spPr>
        <p:txBody>
          <a:bodyPr lIns="0" tIns="0" rIns="0" bIns="0">
            <a:normAutofit/>
          </a:bodyPr>
          <a:lstStyle/>
          <a:p>
            <a:pPr lvl="0">
              <a:defRPr sz="1800">
                <a:solidFill>
                  <a:srgbClr val="000000"/>
                </a:solidFill>
              </a:defRPr>
            </a:pPr>
            <a:r>
              <a:rPr sz="3200" dirty="0">
                <a:solidFill>
                  <a:schemeClr val="tx2">
                    <a:lumMod val="75000"/>
                  </a:schemeClr>
                </a:solidFill>
                <a:latin typeface="Arial Bold" panose="020B0704020202020204" pitchFamily="34" charset="0"/>
                <a:ea typeface="Arial Bold"/>
                <a:cs typeface="Arial Bold" panose="020B0704020202020204" pitchFamily="34" charset="0"/>
                <a:sym typeface="Arial Bold"/>
              </a:rPr>
              <a:t>Organizational structures</a:t>
            </a:r>
            <a:r>
              <a:rPr sz="3200" dirty="0">
                <a:solidFill>
                  <a:schemeClr val="tx2">
                    <a:lumMod val="75000"/>
                  </a:schemeClr>
                </a:solidFill>
                <a:latin typeface="Arial Bold" panose="020B0704020202020204" pitchFamily="34" charset="0"/>
                <a:cs typeface="Arial Bold" panose="020B0704020202020204" pitchFamily="34" charset="0"/>
              </a:rPr>
              <a:t> </a:t>
            </a:r>
          </a:p>
        </p:txBody>
      </p:sp>
      <p:sp>
        <p:nvSpPr>
          <p:cNvPr id="47" name="Shape 47"/>
          <p:cNvSpPr>
            <a:spLocks noGrp="1"/>
          </p:cNvSpPr>
          <p:nvPr>
            <p:ph type="body" idx="1"/>
          </p:nvPr>
        </p:nvSpPr>
        <p:spPr>
          <a:xfrm>
            <a:off x="323850" y="1484312"/>
            <a:ext cx="8229600" cy="4525963"/>
          </a:xfrm>
          <a:prstGeom prst="rect">
            <a:avLst/>
          </a:prstGeom>
        </p:spPr>
        <p:txBody>
          <a:bodyPr lIns="0" tIns="0" rIns="0" bIns="0">
            <a:normAutofit/>
          </a:bodyPr>
          <a:lstStyle/>
          <a:p>
            <a:pPr lvl="0">
              <a:lnSpc>
                <a:spcPct val="90000"/>
              </a:lnSpc>
              <a:buChar char="•"/>
              <a:defRPr sz="1800"/>
            </a:pPr>
            <a:r>
              <a:rPr sz="2800">
                <a:latin typeface="Arial Bold"/>
                <a:ea typeface="Arial Bold"/>
                <a:cs typeface="Arial Bold"/>
                <a:sym typeface="Arial Bold"/>
              </a:rPr>
              <a:t>Organizational structure</a:t>
            </a:r>
            <a:r>
              <a:rPr sz="2800"/>
              <a:t> refers to organizational subunits and the way they relate to each other. An organization’s structure depends on its approach to management, and can affect how it views and uses information systems</a:t>
            </a:r>
          </a:p>
          <a:p>
            <a:pPr lvl="0">
              <a:lnSpc>
                <a:spcPct val="90000"/>
              </a:lnSpc>
              <a:buChar char="•"/>
              <a:defRPr sz="1800"/>
            </a:pPr>
            <a:r>
              <a:rPr sz="2800"/>
              <a:t>The types of organizational structures typically include:</a:t>
            </a:r>
          </a:p>
          <a:p>
            <a:pPr marL="742950" lvl="1" indent="-285750">
              <a:lnSpc>
                <a:spcPct val="90000"/>
              </a:lnSpc>
              <a:spcBef>
                <a:spcPts val="500"/>
              </a:spcBef>
              <a:defRPr sz="1800"/>
            </a:pPr>
            <a:r>
              <a:rPr sz="2400">
                <a:latin typeface="Arial Bold"/>
                <a:ea typeface="Arial Bold"/>
                <a:cs typeface="Arial Bold"/>
                <a:sym typeface="Arial Bold"/>
              </a:rPr>
              <a:t>Traditional</a:t>
            </a:r>
          </a:p>
          <a:p>
            <a:pPr marL="742950" lvl="1" indent="-285750">
              <a:lnSpc>
                <a:spcPct val="90000"/>
              </a:lnSpc>
              <a:spcBef>
                <a:spcPts val="500"/>
              </a:spcBef>
              <a:defRPr sz="1800"/>
            </a:pPr>
            <a:r>
              <a:rPr sz="2400">
                <a:latin typeface="Arial Bold"/>
                <a:ea typeface="Arial Bold"/>
                <a:cs typeface="Arial Bold"/>
                <a:sym typeface="Arial Bold"/>
              </a:rPr>
              <a:t>project &amp; team</a:t>
            </a:r>
          </a:p>
          <a:p>
            <a:pPr marL="742950" lvl="1" indent="-285750">
              <a:lnSpc>
                <a:spcPct val="90000"/>
              </a:lnSpc>
              <a:spcBef>
                <a:spcPts val="500"/>
              </a:spcBef>
              <a:defRPr sz="1800"/>
            </a:pPr>
            <a:r>
              <a:rPr sz="2400">
                <a:latin typeface="Arial Bold"/>
                <a:ea typeface="Arial Bold"/>
                <a:cs typeface="Arial Bold"/>
                <a:sym typeface="Arial Bold"/>
              </a:rPr>
              <a:t>virtual</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Shape 50"/>
          <p:cNvSpPr>
            <a:spLocks noGrp="1"/>
          </p:cNvSpPr>
          <p:nvPr>
            <p:ph type="body" idx="1"/>
          </p:nvPr>
        </p:nvSpPr>
        <p:spPr>
          <a:xfrm>
            <a:off x="323850" y="1484312"/>
            <a:ext cx="8229600" cy="4525963"/>
          </a:xfrm>
          <a:prstGeom prst="rect">
            <a:avLst/>
          </a:prstGeom>
        </p:spPr>
        <p:txBody>
          <a:bodyPr lIns="0" tIns="0" rIns="0" bIns="0">
            <a:normAutofit/>
          </a:bodyPr>
          <a:lstStyle/>
          <a:p>
            <a:pPr marL="293914" lvl="0" indent="-293914">
              <a:lnSpc>
                <a:spcPct val="90000"/>
              </a:lnSpc>
              <a:spcBef>
                <a:spcPts val="500"/>
              </a:spcBef>
              <a:buChar char="•"/>
              <a:defRPr sz="1800"/>
            </a:pPr>
            <a:r>
              <a:rPr sz="2400" dirty="0"/>
              <a:t>This is a managerial pyramid where the hierarchy of decision making and authority flows from the strategic management at the top, down to operational management and non-management employees</a:t>
            </a:r>
          </a:p>
          <a:p>
            <a:pPr marL="293914" lvl="0" indent="-293914">
              <a:lnSpc>
                <a:spcPct val="90000"/>
              </a:lnSpc>
              <a:spcBef>
                <a:spcPts val="500"/>
              </a:spcBef>
              <a:buChar char="•"/>
              <a:defRPr sz="1800"/>
            </a:pPr>
            <a:r>
              <a:rPr sz="2400" dirty="0"/>
              <a:t>Those at the top have a higher degree of decision authority, more impact on business goals, and more unique problems to solve</a:t>
            </a:r>
          </a:p>
          <a:p>
            <a:pPr marL="293914" lvl="0" indent="-293914">
              <a:lnSpc>
                <a:spcPct val="90000"/>
              </a:lnSpc>
              <a:spcBef>
                <a:spcPts val="500"/>
              </a:spcBef>
              <a:buChar char="•"/>
              <a:defRPr sz="1800"/>
            </a:pPr>
            <a:r>
              <a:rPr sz="2400" dirty="0"/>
              <a:t>Today, the trend is to reduce the number of management levels, or layers, in the traditional organizational structure</a:t>
            </a:r>
          </a:p>
          <a:p>
            <a:pPr marL="293914" lvl="0" indent="-293914">
              <a:lnSpc>
                <a:spcPct val="90000"/>
              </a:lnSpc>
              <a:spcBef>
                <a:spcPts val="500"/>
              </a:spcBef>
              <a:buChar char="•"/>
              <a:defRPr sz="1800"/>
            </a:pPr>
            <a:r>
              <a:rPr sz="2400" dirty="0"/>
              <a:t>This type of structure is often called a </a:t>
            </a:r>
            <a:r>
              <a:rPr sz="2400" dirty="0">
                <a:latin typeface="Arial Bold"/>
                <a:ea typeface="Arial Bold"/>
                <a:cs typeface="Arial Bold"/>
                <a:sym typeface="Arial Bold"/>
              </a:rPr>
              <a:t>flat organizational structure</a:t>
            </a:r>
          </a:p>
        </p:txBody>
      </p:sp>
      <p:sp>
        <p:nvSpPr>
          <p:cNvPr id="2" name="TextBox 1">
            <a:extLst>
              <a:ext uri="{FF2B5EF4-FFF2-40B4-BE49-F238E27FC236}">
                <a16:creationId xmlns:a16="http://schemas.microsoft.com/office/drawing/2014/main" id="{1A2649C2-26FC-494A-8F22-74318E2E9755}"/>
              </a:ext>
            </a:extLst>
          </p:cNvPr>
          <p:cNvSpPr txBox="1"/>
          <p:nvPr/>
        </p:nvSpPr>
        <p:spPr>
          <a:xfrm>
            <a:off x="539750" y="345502"/>
            <a:ext cx="6927850" cy="584773"/>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1" hangingPunct="0">
              <a:lnSpc>
                <a:spcPct val="100000"/>
              </a:lnSpc>
              <a:spcBef>
                <a:spcPts val="0"/>
              </a:spcBef>
              <a:spcAft>
                <a:spcPts val="0"/>
              </a:spcAft>
              <a:buClrTx/>
              <a:buSzTx/>
              <a:buFontTx/>
              <a:buNone/>
              <a:tabLst/>
            </a:pPr>
            <a:r>
              <a:rPr kumimoji="0" lang="en-GB" sz="3200" b="0" i="0" u="none" strike="noStrike" cap="none" spc="0" normalizeH="0" baseline="0" dirty="0">
                <a:ln>
                  <a:noFill/>
                </a:ln>
                <a:solidFill>
                  <a:schemeClr val="tx2">
                    <a:lumMod val="75000"/>
                  </a:schemeClr>
                </a:solidFill>
                <a:effectLst/>
                <a:uFillTx/>
                <a:latin typeface="Arial Bold" panose="020B0704020202020204" pitchFamily="34" charset="0"/>
                <a:cs typeface="Arial Bold" panose="020B0704020202020204" pitchFamily="34" charset="0"/>
                <a:sym typeface="Arial"/>
              </a:rPr>
              <a:t>Traditional organizational structure</a:t>
            </a: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Shape 53"/>
          <p:cNvSpPr>
            <a:spLocks noGrp="1"/>
          </p:cNvSpPr>
          <p:nvPr>
            <p:ph type="body" idx="1"/>
          </p:nvPr>
        </p:nvSpPr>
        <p:spPr>
          <a:xfrm>
            <a:off x="323850" y="1484312"/>
            <a:ext cx="8229600" cy="4525963"/>
          </a:xfrm>
          <a:prstGeom prst="rect">
            <a:avLst/>
          </a:prstGeom>
        </p:spPr>
        <p:txBody>
          <a:bodyPr lIns="0" tIns="0" rIns="0" bIns="0">
            <a:normAutofit/>
          </a:bodyPr>
          <a:lstStyle/>
          <a:p>
            <a:pPr marL="330653" lvl="0" indent="-330653">
              <a:lnSpc>
                <a:spcPct val="90000"/>
              </a:lnSpc>
              <a:buChar char="•"/>
              <a:defRPr sz="1800"/>
            </a:pPr>
            <a:r>
              <a:rPr sz="2700" dirty="0"/>
              <a:t>A </a:t>
            </a:r>
            <a:r>
              <a:rPr sz="2700" dirty="0">
                <a:latin typeface="Arial Bold"/>
                <a:ea typeface="Arial Bold"/>
                <a:cs typeface="Arial Bold"/>
                <a:sym typeface="Arial Bold"/>
              </a:rPr>
              <a:t>project organizational structure</a:t>
            </a:r>
            <a:r>
              <a:rPr sz="2700" dirty="0"/>
              <a:t> is </a:t>
            </a:r>
            <a:r>
              <a:rPr sz="2700" dirty="0" err="1"/>
              <a:t>centred</a:t>
            </a:r>
            <a:r>
              <a:rPr sz="2700" dirty="0"/>
              <a:t> on major products or services</a:t>
            </a:r>
          </a:p>
          <a:p>
            <a:pPr marL="330653" lvl="0" indent="-330653">
              <a:lnSpc>
                <a:spcPct val="90000"/>
              </a:lnSpc>
              <a:buChar char="•"/>
              <a:defRPr sz="1800"/>
            </a:pPr>
            <a:r>
              <a:rPr sz="2700" dirty="0"/>
              <a:t>Each major product has its own marketing, finance and production departments</a:t>
            </a:r>
          </a:p>
          <a:p>
            <a:pPr marL="330653" lvl="0" indent="-330653">
              <a:lnSpc>
                <a:spcPct val="90000"/>
              </a:lnSpc>
              <a:buChar char="•"/>
              <a:defRPr sz="1800"/>
            </a:pPr>
            <a:r>
              <a:rPr sz="2700" dirty="0"/>
              <a:t>The </a:t>
            </a:r>
            <a:r>
              <a:rPr sz="2700" dirty="0">
                <a:latin typeface="Arial Bold"/>
                <a:ea typeface="Arial Bold"/>
                <a:cs typeface="Arial Bold"/>
                <a:sym typeface="Arial Bold"/>
              </a:rPr>
              <a:t>team organizational structure</a:t>
            </a:r>
            <a:r>
              <a:rPr sz="2700" dirty="0"/>
              <a:t> is </a:t>
            </a:r>
            <a:r>
              <a:rPr sz="2700" dirty="0" err="1"/>
              <a:t>centred</a:t>
            </a:r>
            <a:r>
              <a:rPr sz="2700" dirty="0"/>
              <a:t> on work teams or groups</a:t>
            </a:r>
          </a:p>
          <a:p>
            <a:pPr marL="330653" lvl="0" indent="-330653">
              <a:lnSpc>
                <a:spcPct val="90000"/>
              </a:lnSpc>
              <a:buChar char="•"/>
              <a:defRPr sz="1800"/>
            </a:pPr>
            <a:r>
              <a:rPr sz="2700" dirty="0"/>
              <a:t>Teams can be small or large, permanent, or temporary</a:t>
            </a:r>
          </a:p>
          <a:p>
            <a:pPr marL="330653" lvl="0" indent="-330653">
              <a:lnSpc>
                <a:spcPct val="90000"/>
              </a:lnSpc>
              <a:buChar char="•"/>
              <a:defRPr sz="1800"/>
            </a:pPr>
            <a:r>
              <a:rPr sz="2700" dirty="0"/>
              <a:t>A healthcare company, for example, could form small teams to organize its administrators, doctors, and others to work with individual patients</a:t>
            </a:r>
            <a:r>
              <a:rPr sz="2400" dirty="0"/>
              <a:t>  </a:t>
            </a:r>
          </a:p>
        </p:txBody>
      </p:sp>
      <p:sp>
        <p:nvSpPr>
          <p:cNvPr id="2" name="TextBox 1">
            <a:extLst>
              <a:ext uri="{FF2B5EF4-FFF2-40B4-BE49-F238E27FC236}">
                <a16:creationId xmlns:a16="http://schemas.microsoft.com/office/drawing/2014/main" id="{BED31089-2976-4AA1-B60C-6A4FB86B5507}"/>
              </a:ext>
            </a:extLst>
          </p:cNvPr>
          <p:cNvSpPr txBox="1"/>
          <p:nvPr/>
        </p:nvSpPr>
        <p:spPr>
          <a:xfrm>
            <a:off x="825500" y="145159"/>
            <a:ext cx="6642100" cy="1077216"/>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ctr" defTabSz="914400" rtl="0" fontAlgn="auto" latinLnBrk="1" hangingPunct="0">
              <a:lnSpc>
                <a:spcPct val="100000"/>
              </a:lnSpc>
              <a:spcBef>
                <a:spcPts val="0"/>
              </a:spcBef>
              <a:spcAft>
                <a:spcPts val="0"/>
              </a:spcAft>
              <a:buClrTx/>
              <a:buSzTx/>
              <a:buFontTx/>
              <a:buNone/>
              <a:tabLst/>
            </a:pPr>
            <a:r>
              <a:rPr lang="en-GB" sz="3200" dirty="0">
                <a:solidFill>
                  <a:schemeClr val="tx2">
                    <a:lumMod val="75000"/>
                  </a:schemeClr>
                </a:solidFill>
                <a:latin typeface="Arial Bold" panose="020B0704020202020204" pitchFamily="34" charset="0"/>
                <a:cs typeface="Arial Bold" panose="020B0704020202020204" pitchFamily="34" charset="0"/>
              </a:rPr>
              <a:t>Project and team organizational </a:t>
            </a:r>
          </a:p>
          <a:p>
            <a:pPr marL="0" marR="0" indent="0" algn="ctr" defTabSz="914400" rtl="0" fontAlgn="auto" latinLnBrk="1" hangingPunct="0">
              <a:lnSpc>
                <a:spcPct val="100000"/>
              </a:lnSpc>
              <a:spcBef>
                <a:spcPts val="0"/>
              </a:spcBef>
              <a:spcAft>
                <a:spcPts val="0"/>
              </a:spcAft>
              <a:buClrTx/>
              <a:buSzTx/>
              <a:buFontTx/>
              <a:buNone/>
              <a:tabLst/>
            </a:pPr>
            <a:r>
              <a:rPr lang="en-GB" sz="3200" dirty="0">
                <a:solidFill>
                  <a:schemeClr val="tx2">
                    <a:lumMod val="75000"/>
                  </a:schemeClr>
                </a:solidFill>
                <a:latin typeface="Arial Bold" panose="020B0704020202020204" pitchFamily="34" charset="0"/>
                <a:cs typeface="Arial Bold" panose="020B0704020202020204" pitchFamily="34" charset="0"/>
              </a:rPr>
              <a:t>structures </a:t>
            </a:r>
            <a:endParaRPr kumimoji="0" lang="en-GB" sz="3200" b="0" i="0" u="none" strike="noStrike" cap="none" spc="0" normalizeH="0" baseline="0" dirty="0">
              <a:ln>
                <a:noFill/>
              </a:ln>
              <a:solidFill>
                <a:schemeClr val="tx2">
                  <a:lumMod val="75000"/>
                </a:schemeClr>
              </a:solidFill>
              <a:effectLst/>
              <a:uFillTx/>
              <a:latin typeface="Arial Bold" panose="020B0704020202020204" pitchFamily="34" charset="0"/>
              <a:cs typeface="Arial Bold" panose="020B0704020202020204" pitchFamily="34" charset="0"/>
              <a:sym typeface="Arial"/>
            </a:endParaRPr>
          </a:p>
        </p:txBody>
      </p:sp>
    </p:spTree>
  </p:cSld>
  <p:clrMapOvr>
    <a:masterClrMapping/>
  </p:clrMapOvr>
  <p:transition spd="med"/>
</p:sld>
</file>

<file path=ppt/theme/theme1.xml><?xml version="1.0" encoding="utf-8"?>
<a:theme xmlns:a="http://schemas.openxmlformats.org/drawingml/2006/main" name="Default">
  <a:themeElements>
    <a:clrScheme name="Default">
      <a:dk1>
        <a:srgbClr val="000000"/>
      </a:dk1>
      <a:lt1>
        <a:srgbClr val="FFFFFF"/>
      </a:lt1>
      <a:dk2>
        <a:srgbClr val="A7A7A7"/>
      </a:dk2>
      <a:lt2>
        <a:srgbClr val="535353"/>
      </a:lt2>
      <a:accent1>
        <a:srgbClr val="BBE0E3"/>
      </a:accent1>
      <a:accent2>
        <a:srgbClr val="333399"/>
      </a:accent2>
      <a:accent3>
        <a:srgbClr val="8F8F8F"/>
      </a:accent3>
      <a:accent4>
        <a:srgbClr val="707070"/>
      </a:accent4>
      <a:accent5>
        <a:srgbClr val="D8ECED"/>
      </a:accent5>
      <a:accent6>
        <a:srgbClr val="2E2E8B"/>
      </a:accent6>
      <a:hlink>
        <a:srgbClr val="0000FF"/>
      </a:hlink>
      <a:folHlink>
        <a:srgbClr val="FF00FF"/>
      </a:folHlink>
    </a:clrScheme>
    <a:fontScheme name="Default">
      <a:majorFont>
        <a:latin typeface="Avenir Roman"/>
        <a:ea typeface="Avenir Roman"/>
        <a:cs typeface="Avenir Roman"/>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BBE0E3"/>
          </a:solidFill>
          <a:prstDash val="solid"/>
          <a:bevel/>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BBE0E3"/>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Default">
  <a:themeElements>
    <a:clrScheme name="Default">
      <a:dk1>
        <a:srgbClr val="000000"/>
      </a:dk1>
      <a:lt1>
        <a:srgbClr val="FFFFFF"/>
      </a:lt1>
      <a:dk2>
        <a:srgbClr val="A7A7A7"/>
      </a:dk2>
      <a:lt2>
        <a:srgbClr val="535353"/>
      </a:lt2>
      <a:accent1>
        <a:srgbClr val="BBE0E3"/>
      </a:accent1>
      <a:accent2>
        <a:srgbClr val="333399"/>
      </a:accent2>
      <a:accent3>
        <a:srgbClr val="8F8F8F"/>
      </a:accent3>
      <a:accent4>
        <a:srgbClr val="707070"/>
      </a:accent4>
      <a:accent5>
        <a:srgbClr val="D8ECED"/>
      </a:accent5>
      <a:accent6>
        <a:srgbClr val="2E2E8B"/>
      </a:accent6>
      <a:hlink>
        <a:srgbClr val="0000FF"/>
      </a:hlink>
      <a:folHlink>
        <a:srgbClr val="FF00FF"/>
      </a:folHlink>
    </a:clrScheme>
    <a:fontScheme name="Default">
      <a:majorFont>
        <a:latin typeface="Avenir Roman"/>
        <a:ea typeface="Avenir Roman"/>
        <a:cs typeface="Avenir Roman"/>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BBE0E3"/>
          </a:solidFill>
          <a:prstDash val="solid"/>
          <a:bevel/>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BBE0E3"/>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161</TotalTime>
  <Words>1590</Words>
  <Application>Microsoft Office PowerPoint</Application>
  <PresentationFormat>On-screen Show (4:3)</PresentationFormat>
  <Paragraphs>113</Paragraphs>
  <Slides>21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Arial Bold</vt:lpstr>
      <vt:lpstr>Avenir Roman</vt:lpstr>
      <vt:lpstr>Helvetica</vt:lpstr>
      <vt:lpstr>Default</vt:lpstr>
      <vt:lpstr>PowerPoint Presentation</vt:lpstr>
      <vt:lpstr>Principles</vt:lpstr>
      <vt:lpstr>An introduction to organizations </vt:lpstr>
      <vt:lpstr>The value chain</vt:lpstr>
      <vt:lpstr>SRM &amp; CRM</vt:lpstr>
      <vt:lpstr>IS in SCM &amp; CRM</vt:lpstr>
      <vt:lpstr>Organizational structures </vt:lpstr>
      <vt:lpstr>PowerPoint Presentation</vt:lpstr>
      <vt:lpstr>PowerPoint Presentation</vt:lpstr>
      <vt:lpstr>Virtual organizational structure </vt:lpstr>
      <vt:lpstr>Organizational change </vt:lpstr>
      <vt:lpstr>PowerPoint Presentation</vt:lpstr>
      <vt:lpstr>PowerPoint Presentation</vt:lpstr>
      <vt:lpstr>PowerPoint Presentation</vt:lpstr>
      <vt:lpstr>The applications portfolio </vt:lpstr>
      <vt:lpstr>Success factors</vt:lpstr>
      <vt:lpstr>Competitive advantage </vt:lpstr>
      <vt:lpstr>Evaluating IS</vt:lpstr>
      <vt:lpstr>Careers in Information Systems </vt:lpstr>
      <vt:lpstr>Summary</vt:lpstr>
      <vt:lpstr>Summary (continued)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Wallbridge, Hayley</dc:creator>
  <cp:lastModifiedBy>Coppin, Abigail</cp:lastModifiedBy>
  <cp:revision>9</cp:revision>
  <dcterms:modified xsi:type="dcterms:W3CDTF">2017-11-20T10:45:03Z</dcterms:modified>
</cp:coreProperties>
</file>