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lvl1pPr>
      <a:defRPr>
        <a:latin typeface="Arial"/>
        <a:ea typeface="Arial"/>
        <a:cs typeface="Arial"/>
        <a:sym typeface="Arial"/>
      </a:defRPr>
    </a:lvl1pPr>
    <a:lvl2pPr indent="457200">
      <a:defRPr>
        <a:latin typeface="Arial"/>
        <a:ea typeface="Arial"/>
        <a:cs typeface="Arial"/>
        <a:sym typeface="Arial"/>
      </a:defRPr>
    </a:lvl2pPr>
    <a:lvl3pPr indent="914400">
      <a:defRPr>
        <a:latin typeface="Arial"/>
        <a:ea typeface="Arial"/>
        <a:cs typeface="Arial"/>
        <a:sym typeface="Arial"/>
      </a:defRPr>
    </a:lvl3pPr>
    <a:lvl4pPr indent="1371600">
      <a:defRPr>
        <a:latin typeface="Arial"/>
        <a:ea typeface="Arial"/>
        <a:cs typeface="Arial"/>
        <a:sym typeface="Arial"/>
      </a:defRPr>
    </a:lvl4pPr>
    <a:lvl5pPr indent="1828800">
      <a:defRPr>
        <a:latin typeface="Arial"/>
        <a:ea typeface="Arial"/>
        <a:cs typeface="Arial"/>
        <a:sym typeface="Arial"/>
      </a:defRPr>
    </a:lvl5pPr>
    <a:lvl6pPr>
      <a:defRPr>
        <a:latin typeface="Arial"/>
        <a:ea typeface="Arial"/>
        <a:cs typeface="Arial"/>
        <a:sym typeface="Arial"/>
      </a:defRPr>
    </a:lvl6pPr>
    <a:lvl7pPr>
      <a:defRPr>
        <a:latin typeface="Arial"/>
        <a:ea typeface="Arial"/>
        <a:cs typeface="Arial"/>
        <a:sym typeface="Arial"/>
      </a:defRPr>
    </a:lvl7pPr>
    <a:lvl8pPr>
      <a:defRPr>
        <a:latin typeface="Arial"/>
        <a:ea typeface="Arial"/>
        <a:cs typeface="Arial"/>
        <a:sym typeface="Arial"/>
      </a:defRPr>
    </a:lvl8pPr>
    <a:lvl9pPr>
      <a:defRPr>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C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F3F4"/>
          </a:solidFill>
        </a:fill>
      </a:tcStyle>
    </a:wholeTbl>
    <a:band2H>
      <a:tcTxStyle/>
      <a:tcStyle>
        <a:tcBdr/>
        <a:fill>
          <a:solidFill>
            <a:srgbClr val="F3F9FA"/>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DA"/>
          </a:solidFill>
        </a:fill>
      </a:tcStyle>
    </a:wholeTbl>
    <a:band2H>
      <a:tcTxStyle/>
      <a:tcStyle>
        <a:tcBdr/>
        <a:fill>
          <a:solidFill>
            <a:srgbClr val="E7E7ED"/>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4" name="Shape 24"/>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25" name="Shape 25"/>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p:bg>
      <p:bgPr>
        <a:gradFill flip="none" rotWithShape="1">
          <a:gsLst>
            <a:gs pos="0">
              <a:srgbClr val="FFFFF2"/>
            </a:gs>
            <a:gs pos="100000">
              <a:srgbClr val="FFFFCC"/>
            </a:gs>
          </a:gsLst>
          <a:lin ang="16200000" scaled="0"/>
        </a:gradFill>
        <a:effectLst/>
      </p:bgPr>
    </p:bg>
    <p:spTree>
      <p:nvGrpSpPr>
        <p:cNvPr id="1" name=""/>
        <p:cNvGrpSpPr/>
        <p:nvPr/>
      </p:nvGrpSpPr>
      <p:grpSpPr>
        <a:xfrm>
          <a:off x="0" y="0"/>
          <a:ext cx="0" cy="0"/>
          <a:chOff x="0" y="0"/>
          <a:chExt cx="0" cy="0"/>
        </a:xfrm>
      </p:grpSpPr>
      <p:sp>
        <p:nvSpPr>
          <p:cNvPr id="9" name="Shape 9"/>
          <p:cNvSpPr/>
          <p:nvPr/>
        </p:nvSpPr>
        <p:spPr>
          <a:xfrm>
            <a:off x="539750" y="1638915"/>
            <a:ext cx="7772400" cy="1017946"/>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algn="ctr">
              <a:defRPr sz="3200">
                <a:solidFill>
                  <a:srgbClr val="FFFFFF"/>
                </a:solidFill>
                <a:latin typeface="Arial Bold"/>
                <a:ea typeface="Arial Bold"/>
                <a:cs typeface="Arial Bold"/>
                <a:sym typeface="Arial Bold"/>
              </a:defRPr>
            </a:lvl1pPr>
          </a:lstStyle>
          <a:p>
            <a:pPr lvl="0">
              <a:defRPr sz="1800">
                <a:solidFill>
                  <a:srgbClr val="000000"/>
                </a:solidFill>
              </a:defRPr>
            </a:pPr>
            <a:r>
              <a:rPr sz="3200" dirty="0">
                <a:solidFill>
                  <a:srgbClr val="FFFFFF"/>
                </a:solidFill>
              </a:rPr>
              <a:t>Chapter 03 Hardware: Input, Processing and Output Devices</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5" name="Shape 15"/>
          <p:cNvSpPr>
            <a:spLocks noGrp="1"/>
          </p:cNvSpPr>
          <p:nvPr>
            <p:ph type="title"/>
          </p:nvPr>
        </p:nvSpPr>
        <p:spPr>
          <a:xfrm>
            <a:off x="0" y="0"/>
            <a:ext cx="7596188" cy="1268413"/>
          </a:xfrm>
          <a:prstGeom prst="rect">
            <a:avLst/>
          </a:prstGeom>
        </p:spPr>
        <p:txBody>
          <a:bodyPr/>
          <a:lstStyle/>
          <a:p>
            <a:pPr lvl="0">
              <a:defRPr sz="1800">
                <a:solidFill>
                  <a:srgbClr val="000000"/>
                </a:solidFill>
              </a:defRPr>
            </a:pPr>
            <a:r>
              <a:rPr sz="3200">
                <a:solidFill>
                  <a:srgbClr val="FFFFFF"/>
                </a:solidFill>
              </a:rPr>
              <a:t>Title Text</a:t>
            </a:r>
          </a:p>
        </p:txBody>
      </p:sp>
      <p:sp>
        <p:nvSpPr>
          <p:cNvPr id="16" name="Shape 16"/>
          <p:cNvSpPr>
            <a:spLocks noGrp="1"/>
          </p:cNvSpPr>
          <p:nvPr>
            <p:ph type="body" idx="1"/>
          </p:nvPr>
        </p:nvSpPr>
        <p:spPr>
          <a:prstGeom prst="rect">
            <a:avLst/>
          </a:prstGeom>
        </p:spPr>
        <p:txBody>
          <a:body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p:bg>
      <p:bgPr>
        <a:solidFill>
          <a:srgbClr val="FFFFFF"/>
        </a:solidFill>
        <a:effectLst/>
      </p:bgPr>
    </p:bg>
    <p:spTree>
      <p:nvGrpSpPr>
        <p:cNvPr id="1" name=""/>
        <p:cNvGrpSpPr/>
        <p:nvPr/>
      </p:nvGrpSpPr>
      <p:grpSpPr>
        <a:xfrm>
          <a:off x="0" y="0"/>
          <a:ext cx="0" cy="0"/>
          <a:chOff x="0" y="0"/>
          <a:chExt cx="0" cy="0"/>
        </a:xfrm>
      </p:grpSpPr>
      <p:sp>
        <p:nvSpPr>
          <p:cNvPr id="8" name="Shape 14">
            <a:extLst>
              <a:ext uri="{FF2B5EF4-FFF2-40B4-BE49-F238E27FC236}">
                <a16:creationId xmlns:a16="http://schemas.microsoft.com/office/drawing/2014/main" id="{60651A39-70A6-4024-8CA6-EF94EA735067}"/>
              </a:ext>
            </a:extLst>
          </p:cNvPr>
          <p:cNvSpPr/>
          <p:nvPr userDrawn="1"/>
        </p:nvSpPr>
        <p:spPr>
          <a:xfrm>
            <a:off x="0" y="0"/>
            <a:ext cx="9144000" cy="1470030"/>
          </a:xfrm>
          <a:prstGeom prst="rect">
            <a:avLst/>
          </a:prstGeom>
          <a:solidFill>
            <a:srgbClr val="F9EC2B"/>
          </a:solidFill>
          <a:ln w="12700" cap="flat">
            <a:noFill/>
            <a:miter lim="400000"/>
          </a:ln>
          <a:effectLst/>
        </p:spPr>
        <p:txBody>
          <a:bodyPr wrap="square" lIns="0" tIns="0" rIns="0" bIns="0" numCol="1" anchor="ctr">
            <a:noAutofit/>
          </a:bodyPr>
          <a:lstStyle/>
          <a:p>
            <a:pPr lvl="0">
              <a:defRPr sz="1800">
                <a:solidFill>
                  <a:srgbClr val="000000"/>
                </a:solidFill>
              </a:defRPr>
            </a:pPr>
            <a:endParaRPr lang="en-GB" sz="3600" dirty="0">
              <a:solidFill>
                <a:srgbClr val="0E5664"/>
              </a:solidFill>
            </a:endParaRPr>
          </a:p>
        </p:txBody>
      </p:sp>
      <p:sp>
        <p:nvSpPr>
          <p:cNvPr id="19" name="Shape 19"/>
          <p:cNvSpPr/>
          <p:nvPr/>
        </p:nvSpPr>
        <p:spPr>
          <a:xfrm>
            <a:off x="1" y="238625"/>
            <a:ext cx="9143999" cy="1107996"/>
          </a:xfrm>
          <a:prstGeom prst="rect">
            <a:avLst/>
          </a:prstGeom>
          <a:solidFill>
            <a:srgbClr val="F9EC2B"/>
          </a:solid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algn="ctr">
              <a:defRPr sz="3600">
                <a:solidFill>
                  <a:srgbClr val="0E5664"/>
                </a:solidFill>
              </a:defRPr>
            </a:lvl1pPr>
          </a:lstStyle>
          <a:p>
            <a:pPr lvl="0">
              <a:defRPr sz="1800">
                <a:solidFill>
                  <a:srgbClr val="000000"/>
                </a:solidFill>
              </a:defRPr>
            </a:pPr>
            <a:r>
              <a:rPr sz="3600" b="1" dirty="0">
                <a:solidFill>
                  <a:schemeClr val="tx2">
                    <a:lumMod val="75000"/>
                  </a:schemeClr>
                </a:solidFill>
              </a:rPr>
              <a:t>Chapter 03: Hardware: Input, Processing, Output and Storage Devices </a:t>
            </a:r>
          </a:p>
        </p:txBody>
      </p:sp>
      <p:pic>
        <p:nvPicPr>
          <p:cNvPr id="9" name="Picture 8">
            <a:extLst>
              <a:ext uri="{FF2B5EF4-FFF2-40B4-BE49-F238E27FC236}">
                <a16:creationId xmlns:a16="http://schemas.microsoft.com/office/drawing/2014/main" id="{8DC0E384-98C3-4F6A-BCF1-B828B0BD69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4446" y="1681933"/>
            <a:ext cx="3555107" cy="4738599"/>
          </a:xfrm>
          <a:prstGeom prst="rect">
            <a:avLst/>
          </a:prstGeom>
        </p:spPr>
      </p:pic>
      <p:sp>
        <p:nvSpPr>
          <p:cNvPr id="10" name="Shape 18">
            <a:extLst>
              <a:ext uri="{FF2B5EF4-FFF2-40B4-BE49-F238E27FC236}">
                <a16:creationId xmlns:a16="http://schemas.microsoft.com/office/drawing/2014/main" id="{E38F2147-78FA-436E-A78F-DCA277A65B32}"/>
              </a:ext>
            </a:extLst>
          </p:cNvPr>
          <p:cNvSpPr/>
          <p:nvPr userDrawn="1"/>
        </p:nvSpPr>
        <p:spPr>
          <a:xfrm>
            <a:off x="685223" y="6373761"/>
            <a:ext cx="7488240" cy="369332"/>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gn="ctr"/>
            <a:r>
              <a:rPr sz="1200" dirty="0">
                <a:solidFill>
                  <a:schemeClr val="tx1"/>
                </a:solidFill>
              </a:rPr>
              <a:t>Stair, Reynolds and Chesney: Principles of Business Information Systems, </a:t>
            </a:r>
            <a:r>
              <a:rPr lang="en-GB" sz="1200" dirty="0">
                <a:solidFill>
                  <a:schemeClr val="tx1"/>
                </a:solidFill>
              </a:rPr>
              <a:t>Third</a:t>
            </a:r>
            <a:r>
              <a:rPr sz="1200" dirty="0">
                <a:solidFill>
                  <a:schemeClr val="tx1"/>
                </a:solidFill>
              </a:rPr>
              <a:t> edition (</a:t>
            </a:r>
            <a:r>
              <a:rPr lang="en-GB" sz="1200" dirty="0">
                <a:solidFill>
                  <a:schemeClr val="tx1"/>
                </a:solidFill>
                <a:effectLst/>
                <a:latin typeface="Arial"/>
                <a:ea typeface="Arial"/>
                <a:cs typeface="Arial"/>
                <a:sym typeface="Arial"/>
              </a:rPr>
              <a:t>9781473748415</a:t>
            </a:r>
            <a:r>
              <a:rPr sz="1200" dirty="0">
                <a:solidFill>
                  <a:schemeClr val="tx1"/>
                </a:solidFill>
              </a:rPr>
              <a:t>)</a:t>
            </a:r>
            <a:br>
              <a:rPr sz="1200" dirty="0">
                <a:solidFill>
                  <a:schemeClr val="tx1"/>
                </a:solidFill>
              </a:rPr>
            </a:br>
            <a:r>
              <a:rPr sz="1200" dirty="0">
                <a:solidFill>
                  <a:schemeClr val="tx1"/>
                </a:solidFill>
              </a:rPr>
              <a:t>© Cengage Learning 201</a:t>
            </a:r>
            <a:r>
              <a:rPr lang="en-GB" sz="1200" dirty="0">
                <a:solidFill>
                  <a:schemeClr val="tx1"/>
                </a:solidFill>
              </a:rPr>
              <a:t>8</a:t>
            </a:r>
            <a:endParaRPr sz="1200" dirty="0">
              <a:solidFill>
                <a:schemeClr val="tx1"/>
              </a:solidFill>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35000">
              <a:srgbClr val="FFFFFF"/>
            </a:gs>
            <a:gs pos="100000">
              <a:srgbClr val="FFFFFF"/>
            </a:gs>
          </a:gsLst>
          <a:lin ang="16200000" scaled="0"/>
        </a:gradFill>
        <a:effectLst/>
      </p:bgPr>
    </p:bg>
    <p:spTree>
      <p:nvGrpSpPr>
        <p:cNvPr id="1" name=""/>
        <p:cNvGrpSpPr/>
        <p:nvPr/>
      </p:nvGrpSpPr>
      <p:grpSpPr>
        <a:xfrm>
          <a:off x="0" y="0"/>
          <a:ext cx="0" cy="0"/>
          <a:chOff x="0" y="0"/>
          <a:chExt cx="0" cy="0"/>
        </a:xfrm>
      </p:grpSpPr>
      <p:sp>
        <p:nvSpPr>
          <p:cNvPr id="3" name="Shape 3"/>
          <p:cNvSpPr>
            <a:spLocks noGrp="1"/>
          </p:cNvSpPr>
          <p:nvPr>
            <p:ph type="body" idx="1"/>
          </p:nvPr>
        </p:nvSpPr>
        <p:spPr>
          <a:xfrm>
            <a:off x="323850" y="1484312"/>
            <a:ext cx="8229600" cy="5373688"/>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pic>
        <p:nvPicPr>
          <p:cNvPr id="6" name="image3.jpg" descr="http://news.cengage.com/wp-content/uploads/2011/05/CL_Logo_RGB_JPG.jpg"/>
          <p:cNvPicPr/>
          <p:nvPr/>
        </p:nvPicPr>
        <p:blipFill>
          <a:blip r:embed="rId5">
            <a:extLst/>
          </a:blip>
          <a:stretch>
            <a:fillRect/>
          </a:stretch>
        </p:blipFill>
        <p:spPr>
          <a:xfrm>
            <a:off x="280988" y="6143921"/>
            <a:ext cx="1346476" cy="587080"/>
          </a:xfrm>
          <a:prstGeom prst="rect">
            <a:avLst/>
          </a:prstGeom>
          <a:ln w="12700">
            <a:miter lim="400000"/>
          </a:ln>
        </p:spPr>
      </p:pic>
      <p:sp>
        <p:nvSpPr>
          <p:cNvPr id="7" name="Shape 27">
            <a:extLst>
              <a:ext uri="{FF2B5EF4-FFF2-40B4-BE49-F238E27FC236}">
                <a16:creationId xmlns:a16="http://schemas.microsoft.com/office/drawing/2014/main" id="{AF30F90E-DE42-4324-BFB0-DA48EE2F5F3D}"/>
              </a:ext>
            </a:extLst>
          </p:cNvPr>
          <p:cNvSpPr txBox="1">
            <a:spLocks/>
          </p:cNvSpPr>
          <p:nvPr userDrawn="1"/>
        </p:nvSpPr>
        <p:spPr>
          <a:xfrm>
            <a:off x="0" y="0"/>
            <a:ext cx="9144000" cy="1268413"/>
          </a:xfrm>
          <a:prstGeom prst="rect">
            <a:avLst/>
          </a:prstGeom>
          <a:solidFill>
            <a:srgbClr val="F9EC2B"/>
          </a:solidFill>
          <a:ln w="12700">
            <a:miter lim="400000"/>
          </a:ln>
          <a:extLst>
            <a:ext uri="{C572A759-6A51-4108-AA02-DFA0A04FC94B}">
              <ma14:wrappingTextBoxFlag xmlns="" xmlns:ma14="http://schemas.microsoft.com/office/mac/drawingml/2011/main" val="1"/>
            </a:ext>
          </a:extLst>
        </p:spPr>
        <p:txBody>
          <a:bodyPr lIns="0" tIns="0" rIns="0" bIns="0" anchor="ctr">
            <a:normAutofit/>
          </a:bodyPr>
          <a:lstStyle>
            <a:lvl1pPr algn="ctr">
              <a:defRPr sz="3000">
                <a:solidFill>
                  <a:srgbClr val="FFFFFF"/>
                </a:solidFill>
                <a:latin typeface="Arial Bold"/>
                <a:ea typeface="Arial Bold"/>
                <a:cs typeface="Arial Bold"/>
                <a:sym typeface="Arial Bold"/>
              </a:defRPr>
            </a:lvl1pPr>
            <a:lvl2pPr algn="ctr">
              <a:defRPr sz="4400">
                <a:latin typeface="Arial"/>
                <a:ea typeface="Arial"/>
                <a:cs typeface="Arial"/>
                <a:sym typeface="Arial"/>
              </a:defRPr>
            </a:lvl2pPr>
            <a:lvl3pPr algn="ctr">
              <a:defRPr sz="4400">
                <a:latin typeface="Arial"/>
                <a:ea typeface="Arial"/>
                <a:cs typeface="Arial"/>
                <a:sym typeface="Arial"/>
              </a:defRPr>
            </a:lvl3pPr>
            <a:lvl4pPr algn="ctr">
              <a:defRPr sz="4400">
                <a:latin typeface="Arial"/>
                <a:ea typeface="Arial"/>
                <a:cs typeface="Arial"/>
                <a:sym typeface="Arial"/>
              </a:defRPr>
            </a:lvl4pPr>
            <a:lvl5pPr algn="ctr">
              <a:defRPr sz="4400">
                <a:latin typeface="Arial"/>
                <a:ea typeface="Arial"/>
                <a:cs typeface="Arial"/>
                <a:sym typeface="Arial"/>
              </a:defRPr>
            </a:lvl5pPr>
            <a:lvl6pPr indent="457200" algn="ctr">
              <a:defRPr sz="4400">
                <a:latin typeface="Arial"/>
                <a:ea typeface="Arial"/>
                <a:cs typeface="Arial"/>
                <a:sym typeface="Arial"/>
              </a:defRPr>
            </a:lvl6pPr>
            <a:lvl7pPr indent="914400" algn="ctr">
              <a:defRPr sz="4400">
                <a:latin typeface="Arial"/>
                <a:ea typeface="Arial"/>
                <a:cs typeface="Arial"/>
                <a:sym typeface="Arial"/>
              </a:defRPr>
            </a:lvl7pPr>
            <a:lvl8pPr indent="1371600" algn="ctr">
              <a:defRPr sz="4400">
                <a:latin typeface="Arial"/>
                <a:ea typeface="Arial"/>
                <a:cs typeface="Arial"/>
                <a:sym typeface="Arial"/>
              </a:defRPr>
            </a:lvl8pPr>
            <a:lvl9pPr indent="1828800" algn="ctr">
              <a:defRPr sz="4400">
                <a:latin typeface="Arial"/>
                <a:ea typeface="Arial"/>
                <a:cs typeface="Arial"/>
                <a:sym typeface="Arial"/>
              </a:defRPr>
            </a:lvl9pPr>
          </a:lstStyle>
          <a:p>
            <a:pPr>
              <a:defRPr sz="1800">
                <a:solidFill>
                  <a:srgbClr val="000000"/>
                </a:solidFill>
              </a:defRPr>
            </a:pPr>
            <a:endParaRPr lang="en-GB" sz="3200" dirty="0">
              <a:solidFill>
                <a:srgbClr val="7F8080"/>
              </a:solidFill>
            </a:endParaRPr>
          </a:p>
        </p:txBody>
      </p:sp>
      <p:pic>
        <p:nvPicPr>
          <p:cNvPr id="8" name="Picture 7">
            <a:extLst>
              <a:ext uri="{FF2B5EF4-FFF2-40B4-BE49-F238E27FC236}">
                <a16:creationId xmlns:a16="http://schemas.microsoft.com/office/drawing/2014/main" id="{F912CE15-8512-4ECE-BA5B-AAFD9388AC92}"/>
              </a:ext>
            </a:extLst>
          </p:cNvPr>
          <p:cNvPicPr>
            <a:picLocks noChangeAspect="1"/>
          </p:cNvPicPr>
          <p:nvPr userDrawn="1"/>
        </p:nvPicPr>
        <p:blipFill rotWithShape="1">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r="10210"/>
          <a:stretch/>
        </p:blipFill>
        <p:spPr>
          <a:xfrm>
            <a:off x="7162800" y="-101290"/>
            <a:ext cx="1981200" cy="1470991"/>
          </a:xfrm>
          <a:prstGeom prst="rect">
            <a:avLst/>
          </a:prstGeom>
          <a:effectLst>
            <a:outerShdw blurRad="50800" dist="38100" dir="2700000" algn="tl" rotWithShape="0">
              <a:prstClr val="black">
                <a:alpha val="40000"/>
              </a:prstClr>
            </a:outerShdw>
            <a:reflection stA="0" endPos="65000" dist="50800" dir="5400000" sy="-100000" algn="bl" rotWithShape="0"/>
          </a:effectLst>
        </p:spPr>
      </p:pic>
      <p:sp>
        <p:nvSpPr>
          <p:cNvPr id="9" name="Shape 10">
            <a:extLst>
              <a:ext uri="{FF2B5EF4-FFF2-40B4-BE49-F238E27FC236}">
                <a16:creationId xmlns:a16="http://schemas.microsoft.com/office/drawing/2014/main" id="{CBBBC430-B79A-4464-916E-9276CF678DAB}"/>
              </a:ext>
            </a:extLst>
          </p:cNvPr>
          <p:cNvSpPr/>
          <p:nvPr userDrawn="1"/>
        </p:nvSpPr>
        <p:spPr>
          <a:xfrm>
            <a:off x="4769025" y="6223525"/>
            <a:ext cx="4362275" cy="553998"/>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p>
            <a:pPr lvl="0" algn="ctr"/>
            <a:r>
              <a:rPr sz="1200" dirty="0">
                <a:solidFill>
                  <a:schemeClr val="tx2">
                    <a:lumMod val="75000"/>
                  </a:schemeClr>
                </a:solidFill>
                <a:latin typeface="+mn-lt"/>
                <a:ea typeface="+mn-ea"/>
                <a:cs typeface="+mn-cs"/>
                <a:sym typeface="Avenir Roman"/>
              </a:rPr>
              <a:t>For use with Principles of Business Information Systems, </a:t>
            </a:r>
            <a:r>
              <a:rPr lang="en-GB" sz="1200" dirty="0">
                <a:solidFill>
                  <a:schemeClr val="tx2">
                    <a:lumMod val="75000"/>
                  </a:schemeClr>
                </a:solidFill>
                <a:latin typeface="+mn-lt"/>
                <a:ea typeface="+mn-ea"/>
                <a:cs typeface="+mn-cs"/>
                <a:sym typeface="Avenir Roman"/>
              </a:rPr>
              <a:t>3</a:t>
            </a:r>
            <a:r>
              <a:rPr sz="1200" dirty="0">
                <a:solidFill>
                  <a:schemeClr val="tx2">
                    <a:lumMod val="75000"/>
                  </a:schemeClr>
                </a:solidFill>
                <a:latin typeface="+mn-lt"/>
                <a:ea typeface="+mn-ea"/>
                <a:cs typeface="+mn-cs"/>
                <a:sym typeface="Avenir Roman"/>
              </a:rPr>
              <a:t>e</a:t>
            </a:r>
          </a:p>
          <a:p>
            <a:pPr lvl="0" algn="ctr"/>
            <a:r>
              <a:rPr sz="1200" dirty="0">
                <a:solidFill>
                  <a:schemeClr val="tx2">
                    <a:lumMod val="75000"/>
                  </a:schemeClr>
                </a:solidFill>
                <a:latin typeface="+mn-lt"/>
                <a:ea typeface="+mn-ea"/>
                <a:cs typeface="+mn-cs"/>
                <a:sym typeface="Avenir Roman"/>
              </a:rPr>
              <a:t>by Stair, Reynolds &amp; Chesney</a:t>
            </a:r>
          </a:p>
          <a:p>
            <a:pPr lvl="0" algn="ctr"/>
            <a:r>
              <a:rPr sz="1200" dirty="0">
                <a:solidFill>
                  <a:schemeClr val="tx2">
                    <a:lumMod val="75000"/>
                  </a:schemeClr>
                </a:solidFill>
                <a:latin typeface="+mn-lt"/>
                <a:ea typeface="+mn-ea"/>
                <a:cs typeface="+mn-cs"/>
                <a:sym typeface="Avenir Roman"/>
              </a:rPr>
              <a:t>© 201</a:t>
            </a:r>
            <a:r>
              <a:rPr lang="en-GB" sz="1200" dirty="0">
                <a:solidFill>
                  <a:schemeClr val="tx2">
                    <a:lumMod val="75000"/>
                  </a:schemeClr>
                </a:solidFill>
                <a:latin typeface="+mn-lt"/>
                <a:ea typeface="+mn-ea"/>
                <a:cs typeface="+mn-cs"/>
                <a:sym typeface="Avenir Roman"/>
              </a:rPr>
              <a:t>8</a:t>
            </a:r>
            <a:r>
              <a:rPr sz="1200" dirty="0">
                <a:solidFill>
                  <a:schemeClr val="tx2">
                    <a:lumMod val="75000"/>
                  </a:schemeClr>
                </a:solidFill>
                <a:latin typeface="+mn-lt"/>
                <a:ea typeface="+mn-ea"/>
                <a:cs typeface="+mn-cs"/>
                <a:sym typeface="Avenir Roman"/>
              </a:rPr>
              <a:t> Cengage Learning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txStyles>
    <p:titleStyle>
      <a:lvl1pPr algn="ctr">
        <a:defRPr sz="3200">
          <a:solidFill>
            <a:srgbClr val="FFFFFF"/>
          </a:solidFill>
          <a:latin typeface="Arial"/>
          <a:ea typeface="Arial"/>
          <a:cs typeface="Arial"/>
          <a:sym typeface="Arial"/>
        </a:defRPr>
      </a:lvl1pPr>
      <a:lvl2pPr algn="ctr">
        <a:defRPr sz="3200">
          <a:solidFill>
            <a:srgbClr val="FFFFFF"/>
          </a:solidFill>
          <a:latin typeface="Arial"/>
          <a:ea typeface="Arial"/>
          <a:cs typeface="Arial"/>
          <a:sym typeface="Arial"/>
        </a:defRPr>
      </a:lvl2pPr>
      <a:lvl3pPr algn="ctr">
        <a:defRPr sz="3200">
          <a:solidFill>
            <a:srgbClr val="FFFFFF"/>
          </a:solidFill>
          <a:latin typeface="Arial"/>
          <a:ea typeface="Arial"/>
          <a:cs typeface="Arial"/>
          <a:sym typeface="Arial"/>
        </a:defRPr>
      </a:lvl3pPr>
      <a:lvl4pPr algn="ctr">
        <a:defRPr sz="3200">
          <a:solidFill>
            <a:srgbClr val="FFFFFF"/>
          </a:solidFill>
          <a:latin typeface="Arial"/>
          <a:ea typeface="Arial"/>
          <a:cs typeface="Arial"/>
          <a:sym typeface="Arial"/>
        </a:defRPr>
      </a:lvl4pPr>
      <a:lvl5pPr algn="ctr">
        <a:defRPr sz="3200">
          <a:solidFill>
            <a:srgbClr val="FFFFFF"/>
          </a:solidFill>
          <a:latin typeface="Arial"/>
          <a:ea typeface="Arial"/>
          <a:cs typeface="Arial"/>
          <a:sym typeface="Arial"/>
        </a:defRPr>
      </a:lvl5pPr>
      <a:lvl6pPr indent="457200" algn="ctr">
        <a:defRPr sz="3200">
          <a:solidFill>
            <a:srgbClr val="FFFFFF"/>
          </a:solidFill>
          <a:latin typeface="Arial"/>
          <a:ea typeface="Arial"/>
          <a:cs typeface="Arial"/>
          <a:sym typeface="Arial"/>
        </a:defRPr>
      </a:lvl6pPr>
      <a:lvl7pPr indent="914400" algn="ctr">
        <a:defRPr sz="3200">
          <a:solidFill>
            <a:srgbClr val="FFFFFF"/>
          </a:solidFill>
          <a:latin typeface="Arial"/>
          <a:ea typeface="Arial"/>
          <a:cs typeface="Arial"/>
          <a:sym typeface="Arial"/>
        </a:defRPr>
      </a:lvl7pPr>
      <a:lvl8pPr indent="1371600" algn="ctr">
        <a:defRPr sz="3200">
          <a:solidFill>
            <a:srgbClr val="FFFFFF"/>
          </a:solidFill>
          <a:latin typeface="Arial"/>
          <a:ea typeface="Arial"/>
          <a:cs typeface="Arial"/>
          <a:sym typeface="Arial"/>
        </a:defRPr>
      </a:lvl8pPr>
      <a:lvl9pPr indent="1828800" algn="ctr">
        <a:defRPr sz="3200">
          <a:solidFill>
            <a:srgbClr val="FFFFFF"/>
          </a:solidFill>
          <a:latin typeface="Arial"/>
          <a:ea typeface="Arial"/>
          <a:cs typeface="Arial"/>
          <a:sym typeface="Arial"/>
        </a:defRPr>
      </a:lvl9pPr>
    </p:titleStyle>
    <p:bodyStyle>
      <a:lvl1pPr marL="342900" indent="-342900">
        <a:spcBef>
          <a:spcPts val="600"/>
        </a:spcBef>
        <a:buSzPct val="100000"/>
        <a:buChar char="»"/>
        <a:defRPr sz="2800">
          <a:latin typeface="Arial"/>
          <a:ea typeface="Arial"/>
          <a:cs typeface="Arial"/>
          <a:sym typeface="Arial"/>
        </a:defRPr>
      </a:lvl1pPr>
      <a:lvl2pPr marL="790575" indent="-333375">
        <a:spcBef>
          <a:spcPts val="600"/>
        </a:spcBef>
        <a:buSzPct val="100000"/>
        <a:buChar char="–"/>
        <a:defRPr sz="2800">
          <a:latin typeface="Arial"/>
          <a:ea typeface="Arial"/>
          <a:cs typeface="Arial"/>
          <a:sym typeface="Arial"/>
        </a:defRPr>
      </a:lvl2pPr>
      <a:lvl3pPr marL="1234439" indent="-320039">
        <a:spcBef>
          <a:spcPts val="600"/>
        </a:spcBef>
        <a:buSzPct val="100000"/>
        <a:buChar char="•"/>
        <a:defRPr sz="2800">
          <a:latin typeface="Arial"/>
          <a:ea typeface="Arial"/>
          <a:cs typeface="Arial"/>
          <a:sym typeface="Arial"/>
        </a:defRPr>
      </a:lvl3pPr>
      <a:lvl4pPr marL="1727200" indent="-355600">
        <a:spcBef>
          <a:spcPts val="600"/>
        </a:spcBef>
        <a:buSzPct val="100000"/>
        <a:buChar char="–"/>
        <a:defRPr sz="2800">
          <a:latin typeface="Arial"/>
          <a:ea typeface="Arial"/>
          <a:cs typeface="Arial"/>
          <a:sym typeface="Arial"/>
        </a:defRPr>
      </a:lvl4pPr>
      <a:lvl5pPr marL="2184400" indent="-355600">
        <a:spcBef>
          <a:spcPts val="600"/>
        </a:spcBef>
        <a:buSzPct val="100000"/>
        <a:buChar char="»"/>
        <a:defRPr sz="2800">
          <a:latin typeface="Arial"/>
          <a:ea typeface="Arial"/>
          <a:cs typeface="Arial"/>
          <a:sym typeface="Arial"/>
        </a:defRPr>
      </a:lvl5pPr>
      <a:lvl6pPr marL="2641600" indent="-355600">
        <a:spcBef>
          <a:spcPts val="600"/>
        </a:spcBef>
        <a:buSzPct val="100000"/>
        <a:buChar char="•"/>
        <a:defRPr sz="2800">
          <a:latin typeface="Arial"/>
          <a:ea typeface="Arial"/>
          <a:cs typeface="Arial"/>
          <a:sym typeface="Arial"/>
        </a:defRPr>
      </a:lvl6pPr>
      <a:lvl7pPr marL="3098800" indent="-355600">
        <a:spcBef>
          <a:spcPts val="600"/>
        </a:spcBef>
        <a:buSzPct val="100000"/>
        <a:buChar char="•"/>
        <a:defRPr sz="2800">
          <a:latin typeface="Arial"/>
          <a:ea typeface="Arial"/>
          <a:cs typeface="Arial"/>
          <a:sym typeface="Arial"/>
        </a:defRPr>
      </a:lvl7pPr>
      <a:lvl8pPr marL="3556000" indent="-355600">
        <a:spcBef>
          <a:spcPts val="600"/>
        </a:spcBef>
        <a:buSzPct val="100000"/>
        <a:buChar char="•"/>
        <a:defRPr sz="2800">
          <a:latin typeface="Arial"/>
          <a:ea typeface="Arial"/>
          <a:cs typeface="Arial"/>
          <a:sym typeface="Arial"/>
        </a:defRPr>
      </a:lvl8pPr>
      <a:lvl9pPr marL="4013200" indent="-355600">
        <a:spcBef>
          <a:spcPts val="600"/>
        </a:spcBef>
        <a:buSzPct val="100000"/>
        <a:buChar char="•"/>
        <a:defRPr sz="2800">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algn="r">
        <a:defRPr sz="1200">
          <a:solidFill>
            <a:schemeClr val="tx1"/>
          </a:solidFill>
          <a:latin typeface="+mn-lt"/>
          <a:ea typeface="+mn-ea"/>
          <a:cs typeface="+mn-cs"/>
          <a:sym typeface="Arial"/>
        </a:defRPr>
      </a:lvl6pPr>
      <a:lvl7pPr algn="r">
        <a:defRPr sz="1200">
          <a:solidFill>
            <a:schemeClr val="tx1"/>
          </a:solidFill>
          <a:latin typeface="+mn-lt"/>
          <a:ea typeface="+mn-ea"/>
          <a:cs typeface="+mn-cs"/>
          <a:sym typeface="Arial"/>
        </a:defRPr>
      </a:lvl7pPr>
      <a:lvl8pPr algn="r">
        <a:defRPr sz="1200">
          <a:solidFill>
            <a:schemeClr val="tx1"/>
          </a:solidFill>
          <a:latin typeface="+mn-lt"/>
          <a:ea typeface="+mn-ea"/>
          <a:cs typeface="+mn-cs"/>
          <a:sym typeface="Arial"/>
        </a:defRPr>
      </a:lvl8pPr>
      <a:lvl9pPr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title"/>
          </p:nvPr>
        </p:nvSpPr>
        <p:spPr>
          <a:xfrm>
            <a:off x="323850" y="3810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Input devices 1</a:t>
            </a:r>
          </a:p>
        </p:txBody>
      </p:sp>
      <p:sp>
        <p:nvSpPr>
          <p:cNvPr id="53" name="Shape 53"/>
          <p:cNvSpPr>
            <a:spLocks noGrp="1"/>
          </p:cNvSpPr>
          <p:nvPr>
            <p:ph type="body" idx="1"/>
          </p:nvPr>
        </p:nvSpPr>
        <p:spPr>
          <a:xfrm>
            <a:off x="323850" y="1484312"/>
            <a:ext cx="8229600" cy="4525963"/>
          </a:xfrm>
          <a:prstGeom prst="rect">
            <a:avLst/>
          </a:prstGeom>
        </p:spPr>
        <p:txBody>
          <a:bodyPr lIns="0" tIns="0" rIns="0" bIns="0">
            <a:normAutofit/>
          </a:bodyPr>
          <a:lstStyle/>
          <a:p>
            <a:pPr lvl="0">
              <a:lnSpc>
                <a:spcPct val="90000"/>
              </a:lnSpc>
              <a:buChar char="•"/>
              <a:defRPr sz="1800"/>
            </a:pPr>
            <a:r>
              <a:rPr sz="2800">
                <a:latin typeface="Arial Bold"/>
                <a:ea typeface="Arial Bold"/>
                <a:cs typeface="Arial Bold"/>
                <a:sym typeface="Arial Bold"/>
              </a:rPr>
              <a:t>Keyboard and mouse</a:t>
            </a:r>
          </a:p>
          <a:p>
            <a:pPr lvl="0">
              <a:lnSpc>
                <a:spcPct val="90000"/>
              </a:lnSpc>
              <a:buChar char="•"/>
              <a:defRPr sz="1800"/>
            </a:pPr>
            <a:r>
              <a:rPr sz="2800">
                <a:latin typeface="Arial Bold"/>
                <a:ea typeface="Arial Bold"/>
                <a:cs typeface="Arial Bold"/>
                <a:sym typeface="Arial Bold"/>
              </a:rPr>
              <a:t>Speech-recognition technology:</a:t>
            </a:r>
            <a:r>
              <a:rPr sz="2800"/>
              <a:t> enables a computer equipped with a source of audio input such as a microphone to interpret human speech as an means of providing data or instructions to the computer</a:t>
            </a:r>
          </a:p>
          <a:p>
            <a:pPr lvl="0">
              <a:lnSpc>
                <a:spcPct val="90000"/>
              </a:lnSpc>
              <a:buChar char="•"/>
              <a:defRPr sz="1800"/>
            </a:pPr>
            <a:r>
              <a:rPr sz="2800">
                <a:latin typeface="Arial Bold"/>
                <a:ea typeface="Arial Bold"/>
                <a:cs typeface="Arial Bold"/>
                <a:sym typeface="Arial Bold"/>
              </a:rPr>
              <a:t>Digital cameras</a:t>
            </a:r>
          </a:p>
          <a:p>
            <a:pPr lvl="0">
              <a:lnSpc>
                <a:spcPct val="90000"/>
              </a:lnSpc>
              <a:buChar char="•"/>
              <a:defRPr sz="1800"/>
            </a:pPr>
            <a:r>
              <a:rPr sz="2800">
                <a:latin typeface="Arial Bold"/>
                <a:ea typeface="Arial Bold"/>
                <a:cs typeface="Arial Bold"/>
                <a:sym typeface="Arial Bold"/>
              </a:rPr>
              <a:t>Terminals</a:t>
            </a:r>
            <a:r>
              <a:rPr sz="2800"/>
              <a:t>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a:spLocks noGrp="1"/>
          </p:cNvSpPr>
          <p:nvPr>
            <p:ph type="title"/>
          </p:nvPr>
        </p:nvSpPr>
        <p:spPr>
          <a:xfrm>
            <a:off x="323850" y="3810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Input devices 2</a:t>
            </a:r>
          </a:p>
        </p:txBody>
      </p:sp>
      <p:sp>
        <p:nvSpPr>
          <p:cNvPr id="56" name="Shape 56"/>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spcBef>
                <a:spcPts val="500"/>
              </a:spcBef>
              <a:buChar char="•"/>
              <a:defRPr sz="1800"/>
            </a:pPr>
            <a:r>
              <a:rPr sz="2400" dirty="0">
                <a:latin typeface="Arial Bold"/>
                <a:ea typeface="Arial Bold"/>
                <a:cs typeface="Arial Bold"/>
                <a:sym typeface="Arial Bold"/>
              </a:rPr>
              <a:t>Scanning devices</a:t>
            </a:r>
          </a:p>
          <a:p>
            <a:pPr marL="293914" lvl="0" indent="-293914">
              <a:spcBef>
                <a:spcPts val="500"/>
              </a:spcBef>
              <a:buChar char="•"/>
              <a:defRPr sz="1800"/>
            </a:pPr>
            <a:r>
              <a:rPr sz="2400" dirty="0">
                <a:latin typeface="Arial Bold"/>
                <a:ea typeface="Arial Bold"/>
                <a:cs typeface="Arial Bold"/>
                <a:sym typeface="Arial Bold"/>
              </a:rPr>
              <a:t>Optical data readers:</a:t>
            </a:r>
            <a:r>
              <a:rPr sz="2400" dirty="0"/>
              <a:t> optical mark recognition (OMR) such as that used on a multiple choice exam to detect a mark on a page, and optical character recognition (OCR) to ‘read’ handwritten (or typed) characters</a:t>
            </a:r>
          </a:p>
          <a:p>
            <a:pPr marL="293914" lvl="0" indent="-293914">
              <a:spcBef>
                <a:spcPts val="500"/>
              </a:spcBef>
              <a:buChar char="•"/>
              <a:defRPr sz="1800"/>
            </a:pPr>
            <a:r>
              <a:rPr sz="2400" dirty="0">
                <a:latin typeface="Arial Bold"/>
                <a:ea typeface="Arial Bold"/>
                <a:cs typeface="Arial Bold"/>
                <a:sym typeface="Arial Bold"/>
              </a:rPr>
              <a:t>Magnetic ink character recognition</a:t>
            </a:r>
            <a:r>
              <a:rPr sz="2400" dirty="0"/>
              <a:t> (</a:t>
            </a:r>
            <a:r>
              <a:rPr sz="2400" dirty="0">
                <a:latin typeface="Arial Bold"/>
                <a:ea typeface="Arial Bold"/>
                <a:cs typeface="Arial Bold"/>
                <a:sym typeface="Arial Bold"/>
              </a:rPr>
              <a:t>MICR</a:t>
            </a:r>
            <a:r>
              <a:rPr sz="2400" dirty="0"/>
              <a:t>) devices: used to read ‘magnetic ink’, found at the bottom of bank </a:t>
            </a:r>
            <a:r>
              <a:rPr sz="2400" dirty="0" err="1"/>
              <a:t>cheques</a:t>
            </a:r>
            <a:endParaRPr sz="2400"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a:spLocks noGrp="1"/>
          </p:cNvSpPr>
          <p:nvPr>
            <p:ph type="title"/>
          </p:nvPr>
        </p:nvSpPr>
        <p:spPr>
          <a:xfrm>
            <a:off x="323850" y="3810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Input devices 3</a:t>
            </a:r>
          </a:p>
        </p:txBody>
      </p:sp>
      <p:sp>
        <p:nvSpPr>
          <p:cNvPr id="59" name="Shape 59"/>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spcBef>
                <a:spcPts val="500"/>
              </a:spcBef>
              <a:buChar char="•"/>
              <a:defRPr sz="1800"/>
            </a:pPr>
            <a:r>
              <a:rPr sz="2400">
                <a:latin typeface="Arial Bold"/>
                <a:ea typeface="Arial Bold"/>
                <a:cs typeface="Arial Bold"/>
                <a:sym typeface="Arial Bold"/>
              </a:rPr>
              <a:t>Magnetic stripe card, e.g.</a:t>
            </a:r>
            <a:r>
              <a:rPr sz="2400"/>
              <a:t> </a:t>
            </a:r>
            <a:r>
              <a:rPr sz="2400">
                <a:latin typeface="Arial Bold"/>
                <a:ea typeface="Arial Bold"/>
                <a:cs typeface="Arial Bold"/>
                <a:sym typeface="Arial Bold"/>
              </a:rPr>
              <a:t>credit card:</a:t>
            </a:r>
            <a:r>
              <a:rPr sz="2400"/>
              <a:t> input is by swiping the card through a  reader</a:t>
            </a:r>
          </a:p>
          <a:p>
            <a:pPr marL="293914" lvl="0" indent="-293914">
              <a:spcBef>
                <a:spcPts val="500"/>
              </a:spcBef>
              <a:buChar char="•"/>
              <a:defRPr sz="1800"/>
            </a:pPr>
            <a:r>
              <a:rPr sz="2400" b="1"/>
              <a:t>Chip and pin cards</a:t>
            </a:r>
          </a:p>
          <a:p>
            <a:pPr marL="293914" lvl="0" indent="-293914">
              <a:spcBef>
                <a:spcPts val="500"/>
              </a:spcBef>
              <a:buChar char="•"/>
              <a:defRPr sz="1800"/>
            </a:pPr>
            <a:r>
              <a:rPr sz="2400" b="1"/>
              <a:t>Contactless cards</a:t>
            </a:r>
          </a:p>
          <a:p>
            <a:pPr marL="293914" lvl="0" indent="-293914">
              <a:spcBef>
                <a:spcPts val="500"/>
              </a:spcBef>
              <a:buChar char="•"/>
              <a:defRPr sz="1800"/>
            </a:pPr>
            <a:r>
              <a:rPr sz="2400">
                <a:latin typeface="Arial Bold"/>
                <a:ea typeface="Arial Bold"/>
                <a:cs typeface="Arial Bold"/>
                <a:sym typeface="Arial Bold"/>
              </a:rPr>
              <a:t>Point-of-sale devices:</a:t>
            </a:r>
            <a:r>
              <a:rPr sz="2400"/>
              <a:t> for example, a bar code reader</a:t>
            </a:r>
          </a:p>
          <a:p>
            <a:pPr marL="293914" lvl="0" indent="-293914">
              <a:spcBef>
                <a:spcPts val="500"/>
              </a:spcBef>
              <a:buChar char="•"/>
              <a:defRPr sz="1800"/>
            </a:pPr>
            <a:r>
              <a:rPr sz="2400">
                <a:latin typeface="Arial Bold"/>
                <a:ea typeface="Arial Bold"/>
                <a:cs typeface="Arial Bold"/>
                <a:sym typeface="Arial Bold"/>
              </a:rPr>
              <a:t>Automated teller machine</a:t>
            </a:r>
            <a:r>
              <a:rPr sz="2400"/>
              <a:t> (</a:t>
            </a:r>
            <a:r>
              <a:rPr sz="2400">
                <a:latin typeface="Arial Bold"/>
                <a:ea typeface="Arial Bold"/>
                <a:cs typeface="Arial Bold"/>
                <a:sym typeface="Arial Bold"/>
              </a:rPr>
              <a:t>ATM</a:t>
            </a:r>
            <a:r>
              <a:rPr sz="2400"/>
              <a:t>) </a:t>
            </a:r>
            <a:r>
              <a:rPr sz="2400">
                <a:latin typeface="Arial Bold"/>
                <a:ea typeface="Arial Bold"/>
                <a:cs typeface="Arial Bold"/>
                <a:sym typeface="Arial Bold"/>
              </a:rPr>
              <a:t>devices:</a:t>
            </a:r>
            <a:r>
              <a:rPr sz="2400"/>
              <a:t> special-purpose input/output devices that bank customers use to perform withdrawals and other transactions with their bank accounts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hape 61"/>
          <p:cNvSpPr>
            <a:spLocks noGrp="1"/>
          </p:cNvSpPr>
          <p:nvPr>
            <p:ph type="title"/>
          </p:nvPr>
        </p:nvSpPr>
        <p:spPr>
          <a:xfrm>
            <a:off x="323850" y="3810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Input devices 4</a:t>
            </a:r>
          </a:p>
        </p:txBody>
      </p:sp>
      <p:sp>
        <p:nvSpPr>
          <p:cNvPr id="62" name="Shape 62"/>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80000"/>
              </a:lnSpc>
              <a:spcBef>
                <a:spcPts val="500"/>
              </a:spcBef>
              <a:buChar char="•"/>
              <a:defRPr sz="1800"/>
            </a:pPr>
            <a:r>
              <a:rPr sz="2400">
                <a:latin typeface="Arial Bold"/>
                <a:ea typeface="Arial Bold"/>
                <a:cs typeface="Arial Bold"/>
                <a:sym typeface="Arial Bold"/>
              </a:rPr>
              <a:t>Pen Input Devices:</a:t>
            </a:r>
            <a:r>
              <a:rPr sz="2400"/>
              <a:t> data can be input by touching a screen with a pen input device, on a tablet PC for instance</a:t>
            </a:r>
          </a:p>
          <a:p>
            <a:pPr marL="293914" lvl="0" indent="-293914">
              <a:lnSpc>
                <a:spcPct val="80000"/>
              </a:lnSpc>
              <a:spcBef>
                <a:spcPts val="500"/>
              </a:spcBef>
              <a:buChar char="•"/>
              <a:defRPr sz="1800"/>
            </a:pPr>
            <a:r>
              <a:rPr sz="2400">
                <a:latin typeface="Arial Bold"/>
                <a:ea typeface="Arial Bold"/>
                <a:cs typeface="Arial Bold"/>
                <a:sym typeface="Arial Bold"/>
              </a:rPr>
              <a:t>Touch-Sensitive Screens</a:t>
            </a:r>
          </a:p>
          <a:p>
            <a:pPr marL="293914" lvl="0" indent="-293914">
              <a:lnSpc>
                <a:spcPct val="80000"/>
              </a:lnSpc>
              <a:spcBef>
                <a:spcPts val="500"/>
              </a:spcBef>
              <a:buChar char="•"/>
              <a:defRPr sz="1800"/>
            </a:pPr>
            <a:r>
              <a:rPr sz="2400">
                <a:latin typeface="Arial Bold"/>
                <a:ea typeface="Arial Bold"/>
                <a:cs typeface="Arial Bold"/>
                <a:sym typeface="Arial Bold"/>
              </a:rPr>
              <a:t>Radio Frequency Identification:</a:t>
            </a:r>
            <a:r>
              <a:rPr sz="2400"/>
              <a:t> a reader sends a radio signal which is picked up and returned by a tag; the reader recognises and identifies the tag. London’s Oyster card uses RFID technology to let public transport passengers pay their fare. Passengers top up their card with funds and a reader in the station takes payment off the built-in chip</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Shape 64"/>
          <p:cNvSpPr>
            <a:spLocks noGrp="1"/>
          </p:cNvSpPr>
          <p:nvPr>
            <p:ph type="title"/>
          </p:nvPr>
        </p:nvSpPr>
        <p:spPr>
          <a:xfrm>
            <a:off x="323850" y="4318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Output devices</a:t>
            </a:r>
            <a:r>
              <a:rPr sz="3200" dirty="0">
                <a:solidFill>
                  <a:schemeClr val="tx2">
                    <a:lumMod val="75000"/>
                  </a:schemeClr>
                </a:solidFill>
              </a:rPr>
              <a:t> </a:t>
            </a:r>
            <a:r>
              <a:rPr sz="3200" dirty="0">
                <a:solidFill>
                  <a:schemeClr val="tx2">
                    <a:lumMod val="75000"/>
                  </a:schemeClr>
                </a:solidFill>
                <a:latin typeface="Arial Bold" panose="020B0704020202020204" pitchFamily="34" charset="0"/>
                <a:cs typeface="Arial Bold" panose="020B0704020202020204" pitchFamily="34" charset="0"/>
              </a:rPr>
              <a:t>1</a:t>
            </a:r>
          </a:p>
        </p:txBody>
      </p:sp>
      <p:sp>
        <p:nvSpPr>
          <p:cNvPr id="65" name="Shape 65"/>
          <p:cNvSpPr>
            <a:spLocks noGrp="1"/>
          </p:cNvSpPr>
          <p:nvPr>
            <p:ph type="body" idx="1"/>
          </p:nvPr>
        </p:nvSpPr>
        <p:spPr>
          <a:xfrm>
            <a:off x="323850" y="1484312"/>
            <a:ext cx="8229600" cy="4525963"/>
          </a:xfrm>
          <a:prstGeom prst="rect">
            <a:avLst/>
          </a:prstGeom>
        </p:spPr>
        <p:txBody>
          <a:bodyPr lIns="0" tIns="0" rIns="0" bIns="0">
            <a:normAutofit/>
          </a:bodyPr>
          <a:lstStyle/>
          <a:p>
            <a:pPr marL="269421" lvl="0" indent="-269421">
              <a:lnSpc>
                <a:spcPct val="90000"/>
              </a:lnSpc>
              <a:spcBef>
                <a:spcPts val="500"/>
              </a:spcBef>
              <a:buChar char="•"/>
              <a:defRPr sz="1800"/>
            </a:pPr>
            <a:r>
              <a:rPr sz="2200" dirty="0">
                <a:latin typeface="Arial Bold"/>
                <a:ea typeface="Arial Bold"/>
                <a:cs typeface="Arial Bold"/>
                <a:sym typeface="Arial Bold"/>
              </a:rPr>
              <a:t>Display Monitors:</a:t>
            </a:r>
            <a:r>
              <a:rPr sz="2200" dirty="0"/>
              <a:t> the display monitor is a device similar to a TV screen that displays output from the computer </a:t>
            </a:r>
          </a:p>
          <a:p>
            <a:pPr marL="269421" lvl="0" indent="-269421">
              <a:lnSpc>
                <a:spcPct val="90000"/>
              </a:lnSpc>
              <a:spcBef>
                <a:spcPts val="500"/>
              </a:spcBef>
              <a:buChar char="•"/>
              <a:defRPr sz="1800"/>
            </a:pPr>
            <a:r>
              <a:rPr sz="2200" dirty="0">
                <a:latin typeface="Arial Bold"/>
                <a:ea typeface="Arial Bold"/>
                <a:cs typeface="Arial Bold"/>
                <a:sym typeface="Arial Bold"/>
              </a:rPr>
              <a:t>Liquid Crystal Displays</a:t>
            </a:r>
            <a:r>
              <a:rPr sz="2200" dirty="0"/>
              <a:t> (</a:t>
            </a:r>
            <a:r>
              <a:rPr sz="2200" dirty="0">
                <a:latin typeface="Arial Bold"/>
                <a:ea typeface="Arial Bold"/>
                <a:cs typeface="Arial Bold"/>
                <a:sym typeface="Arial Bold"/>
              </a:rPr>
              <a:t>LCDs</a:t>
            </a:r>
            <a:r>
              <a:rPr sz="2200" dirty="0"/>
              <a:t>)</a:t>
            </a:r>
            <a:r>
              <a:rPr sz="2200" dirty="0">
                <a:latin typeface="Arial Bold"/>
                <a:ea typeface="Arial Bold"/>
                <a:cs typeface="Arial Bold"/>
                <a:sym typeface="Arial Bold"/>
              </a:rPr>
              <a:t>:</a:t>
            </a:r>
            <a:r>
              <a:rPr sz="2200" dirty="0"/>
              <a:t> LCD displays are flat displays that use liquid crystals to form characters and graphic images on a backlit screen </a:t>
            </a:r>
          </a:p>
          <a:p>
            <a:pPr marL="269421" lvl="0" indent="-269421">
              <a:lnSpc>
                <a:spcPct val="90000"/>
              </a:lnSpc>
              <a:spcBef>
                <a:spcPts val="500"/>
              </a:spcBef>
              <a:buChar char="•"/>
              <a:defRPr sz="1800"/>
            </a:pPr>
            <a:r>
              <a:rPr sz="2200" dirty="0">
                <a:latin typeface="Arial Bold"/>
                <a:ea typeface="Arial Bold"/>
                <a:cs typeface="Arial Bold"/>
                <a:sym typeface="Arial Bold"/>
              </a:rPr>
              <a:t>Organic Light-Emitting Diodes:</a:t>
            </a:r>
            <a:r>
              <a:rPr sz="2200" dirty="0"/>
              <a:t> used in small electronic devices. OLEDs use the same base technology as LCDs, with one key difference: Whereas LCD screens contain a fluorescent backlight and the LCD acts as a shutter to selectively block that light, OLEDs directly emit light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Shape 67"/>
          <p:cNvSpPr>
            <a:spLocks noGrp="1"/>
          </p:cNvSpPr>
          <p:nvPr>
            <p:ph type="title"/>
          </p:nvPr>
        </p:nvSpPr>
        <p:spPr>
          <a:xfrm>
            <a:off x="323850" y="4191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Output devices</a:t>
            </a:r>
            <a:r>
              <a:rPr sz="3200" dirty="0">
                <a:solidFill>
                  <a:schemeClr val="tx2">
                    <a:lumMod val="75000"/>
                  </a:schemeClr>
                </a:solidFill>
                <a:latin typeface="Arial Bold" panose="020B0704020202020204" pitchFamily="34" charset="0"/>
                <a:cs typeface="Arial Bold" panose="020B0704020202020204" pitchFamily="34" charset="0"/>
              </a:rPr>
              <a:t> 2</a:t>
            </a:r>
          </a:p>
        </p:txBody>
      </p:sp>
      <p:sp>
        <p:nvSpPr>
          <p:cNvPr id="68" name="Shape 68"/>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spcBef>
                <a:spcPts val="500"/>
              </a:spcBef>
              <a:buChar char="•"/>
              <a:defRPr sz="1800"/>
            </a:pPr>
            <a:r>
              <a:rPr sz="2400">
                <a:latin typeface="Arial Bold"/>
                <a:ea typeface="Arial Bold"/>
                <a:cs typeface="Arial Bold"/>
                <a:sym typeface="Arial Bold"/>
              </a:rPr>
              <a:t>Printers and plotters: </a:t>
            </a:r>
            <a:r>
              <a:rPr sz="2400"/>
              <a:t>paper output remains one of the most popular and useful forms of output</a:t>
            </a:r>
          </a:p>
          <a:p>
            <a:pPr marL="293914" lvl="0" indent="-293914">
              <a:spcBef>
                <a:spcPts val="500"/>
              </a:spcBef>
              <a:buChar char="•"/>
              <a:defRPr sz="1800"/>
            </a:pPr>
            <a:r>
              <a:rPr sz="2400">
                <a:latin typeface="Arial Bold"/>
                <a:ea typeface="Arial Bold"/>
                <a:cs typeface="Arial Bold"/>
                <a:sym typeface="Arial Bold"/>
              </a:rPr>
              <a:t>Digital audio player:</a:t>
            </a:r>
            <a:r>
              <a:rPr sz="2400"/>
              <a:t> an mp3 player, or iPod</a:t>
            </a:r>
          </a:p>
          <a:p>
            <a:pPr marL="293914" lvl="0" indent="-293914">
              <a:spcBef>
                <a:spcPts val="500"/>
              </a:spcBef>
              <a:buChar char="•"/>
              <a:defRPr sz="1800"/>
            </a:pPr>
            <a:r>
              <a:rPr sz="2400">
                <a:latin typeface="Arial Bold"/>
                <a:ea typeface="Arial Bold"/>
                <a:cs typeface="Arial Bold"/>
                <a:sym typeface="Arial Bold"/>
              </a:rPr>
              <a:t>Computer-based navigation systems:</a:t>
            </a:r>
            <a:r>
              <a:rPr sz="2400"/>
              <a:t> GPS systems are becoming more popular with drivers</a:t>
            </a:r>
          </a:p>
          <a:p>
            <a:pPr marL="293914" lvl="0" indent="-293914">
              <a:spcBef>
                <a:spcPts val="500"/>
              </a:spcBef>
              <a:buChar char="•"/>
              <a:defRPr sz="1800"/>
            </a:pPr>
            <a:r>
              <a:rPr sz="2400">
                <a:latin typeface="Arial Bold"/>
                <a:ea typeface="Arial Bold"/>
                <a:cs typeface="Arial Bold"/>
                <a:sym typeface="Arial Bold"/>
              </a:rPr>
              <a:t>Eyebud screens</a:t>
            </a:r>
            <a:r>
              <a:rPr sz="2400"/>
              <a:t> and </a:t>
            </a:r>
            <a:r>
              <a:rPr sz="2400">
                <a:latin typeface="Arial Bold"/>
                <a:ea typeface="Arial Bold"/>
                <a:cs typeface="Arial Bold"/>
                <a:sym typeface="Arial Bold"/>
              </a:rPr>
              <a:t>3D printers</a:t>
            </a:r>
            <a:r>
              <a:rPr sz="2400"/>
              <a:t> are specialized output devices</a:t>
            </a:r>
          </a:p>
          <a:p>
            <a:pPr marL="293914" lvl="0" indent="-293914">
              <a:spcBef>
                <a:spcPts val="500"/>
              </a:spcBef>
              <a:buChar char="•"/>
              <a:defRPr sz="1800"/>
            </a:pPr>
            <a:r>
              <a:rPr sz="2400" b="1"/>
              <a:t>E-book readers</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a:spLocks noGrp="1"/>
          </p:cNvSpPr>
          <p:nvPr>
            <p:ph type="title"/>
          </p:nvPr>
        </p:nvSpPr>
        <p:spPr>
          <a:xfrm>
            <a:off x="165100" y="4064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Types of computer system</a:t>
            </a:r>
            <a:r>
              <a:rPr sz="3200" dirty="0">
                <a:solidFill>
                  <a:schemeClr val="tx2">
                    <a:lumMod val="75000"/>
                  </a:schemeClr>
                </a:solidFill>
                <a:latin typeface="Arial Bold" panose="020B0704020202020204" pitchFamily="34" charset="0"/>
                <a:cs typeface="Arial Bold" panose="020B0704020202020204" pitchFamily="34" charset="0"/>
              </a:rPr>
              <a:t> 1</a:t>
            </a:r>
          </a:p>
        </p:txBody>
      </p:sp>
      <p:sp>
        <p:nvSpPr>
          <p:cNvPr id="71" name="Shape 71"/>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80000"/>
              </a:lnSpc>
              <a:spcBef>
                <a:spcPts val="500"/>
              </a:spcBef>
              <a:buChar char="•"/>
              <a:defRPr sz="1800"/>
            </a:pPr>
            <a:r>
              <a:rPr sz="2400">
                <a:latin typeface="Arial Bold"/>
                <a:ea typeface="Arial Bold"/>
                <a:cs typeface="Arial Bold"/>
                <a:sym typeface="Arial Bold"/>
              </a:rPr>
              <a:t>Handheld computer: </a:t>
            </a:r>
            <a:r>
              <a:rPr sz="2400"/>
              <a:t>also known as pocket PCs, or PDAs these are extremely mobile, multi-function devices</a:t>
            </a:r>
          </a:p>
          <a:p>
            <a:pPr marL="293914" lvl="0" indent="-293914">
              <a:lnSpc>
                <a:spcPct val="80000"/>
              </a:lnSpc>
              <a:spcBef>
                <a:spcPts val="500"/>
              </a:spcBef>
              <a:buChar char="•"/>
              <a:defRPr sz="1800"/>
            </a:pPr>
            <a:r>
              <a:rPr sz="2400">
                <a:latin typeface="Arial Bold"/>
                <a:ea typeface="Arial Bold"/>
                <a:cs typeface="Arial Bold"/>
                <a:sym typeface="Arial Bold"/>
              </a:rPr>
              <a:t>Smart phone: </a:t>
            </a:r>
            <a:r>
              <a:rPr sz="2400"/>
              <a:t>when a handheld computer can also be used to make phone calls, it is a smart phone (</a:t>
            </a:r>
            <a:r>
              <a:t>note there is no agreed definition on how smart a phone has to be, before it is classed as a smart phone</a:t>
            </a:r>
            <a:r>
              <a:rPr sz="2400"/>
              <a:t>)</a:t>
            </a:r>
          </a:p>
          <a:p>
            <a:pPr marL="293914" lvl="0" indent="-293914">
              <a:lnSpc>
                <a:spcPct val="80000"/>
              </a:lnSpc>
              <a:spcBef>
                <a:spcPts val="500"/>
              </a:spcBef>
              <a:buChar char="•"/>
              <a:defRPr sz="1800"/>
            </a:pPr>
            <a:r>
              <a:rPr sz="2400">
                <a:latin typeface="Arial Bold"/>
                <a:ea typeface="Arial Bold"/>
                <a:cs typeface="Arial Bold"/>
                <a:sym typeface="Arial Bold"/>
              </a:rPr>
              <a:t>Portable Computers:</a:t>
            </a:r>
            <a:r>
              <a:rPr sz="2400"/>
              <a:t> laptops and tablet PCs</a:t>
            </a:r>
          </a:p>
          <a:p>
            <a:pPr marL="293914" lvl="0" indent="-293914">
              <a:lnSpc>
                <a:spcPct val="80000"/>
              </a:lnSpc>
              <a:spcBef>
                <a:spcPts val="500"/>
              </a:spcBef>
              <a:buChar char="•"/>
              <a:defRPr sz="1800"/>
            </a:pPr>
            <a:r>
              <a:rPr sz="2400">
                <a:latin typeface="Arial Bold"/>
                <a:ea typeface="Arial Bold"/>
                <a:cs typeface="Arial Bold"/>
                <a:sym typeface="Arial Bold"/>
              </a:rPr>
              <a:t>Thin Client:</a:t>
            </a:r>
            <a:r>
              <a:rPr sz="2400"/>
              <a:t> low cost, these have limited capabilities and perform only essential applications, so they remain ‘thin’ in terms of the client applications they include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hape 73"/>
          <p:cNvSpPr>
            <a:spLocks noGrp="1"/>
          </p:cNvSpPr>
          <p:nvPr>
            <p:ph type="title"/>
          </p:nvPr>
        </p:nvSpPr>
        <p:spPr>
          <a:xfrm>
            <a:off x="171450" y="4064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Types of computer system 2</a:t>
            </a:r>
          </a:p>
        </p:txBody>
      </p:sp>
      <p:sp>
        <p:nvSpPr>
          <p:cNvPr id="74" name="Shape 74"/>
          <p:cNvSpPr>
            <a:spLocks noGrp="1"/>
          </p:cNvSpPr>
          <p:nvPr>
            <p:ph type="body" idx="1"/>
          </p:nvPr>
        </p:nvSpPr>
        <p:spPr>
          <a:xfrm>
            <a:off x="323850" y="1484312"/>
            <a:ext cx="8229600" cy="4525963"/>
          </a:xfrm>
          <a:prstGeom prst="rect">
            <a:avLst/>
          </a:prstGeom>
        </p:spPr>
        <p:txBody>
          <a:bodyPr lIns="0" tIns="0" rIns="0" bIns="0">
            <a:normAutofit/>
          </a:bodyPr>
          <a:lstStyle/>
          <a:p>
            <a:pPr marL="269421" lvl="0" indent="-269421">
              <a:lnSpc>
                <a:spcPct val="80000"/>
              </a:lnSpc>
              <a:spcBef>
                <a:spcPts val="500"/>
              </a:spcBef>
              <a:buChar char="•"/>
              <a:defRPr sz="1800"/>
            </a:pPr>
            <a:r>
              <a:rPr sz="2200">
                <a:latin typeface="Arial Bold"/>
                <a:ea typeface="Arial Bold"/>
                <a:cs typeface="Arial Bold"/>
                <a:sym typeface="Arial Bold"/>
              </a:rPr>
              <a:t>Desktop PC:</a:t>
            </a:r>
            <a:r>
              <a:rPr sz="2200"/>
              <a:t> the traditional view of what a computer looks like</a:t>
            </a:r>
          </a:p>
          <a:p>
            <a:pPr marL="269421" lvl="0" indent="-269421">
              <a:lnSpc>
                <a:spcPct val="80000"/>
              </a:lnSpc>
              <a:spcBef>
                <a:spcPts val="500"/>
              </a:spcBef>
              <a:buChar char="•"/>
              <a:defRPr sz="1800"/>
            </a:pPr>
            <a:r>
              <a:rPr sz="2200">
                <a:latin typeface="Arial Bold"/>
                <a:ea typeface="Arial Bold"/>
                <a:cs typeface="Arial Bold"/>
                <a:sym typeface="Arial Bold"/>
              </a:rPr>
              <a:t>Workstation:</a:t>
            </a:r>
            <a:r>
              <a:rPr sz="2200"/>
              <a:t> more powerful than a Desktop PC, but essentially look the same</a:t>
            </a:r>
          </a:p>
          <a:p>
            <a:pPr marL="269421" lvl="0" indent="-269421">
              <a:lnSpc>
                <a:spcPct val="80000"/>
              </a:lnSpc>
              <a:spcBef>
                <a:spcPts val="500"/>
              </a:spcBef>
              <a:buChar char="•"/>
              <a:defRPr sz="1800"/>
            </a:pPr>
            <a:r>
              <a:rPr sz="2200">
                <a:latin typeface="Arial Bold"/>
                <a:ea typeface="Arial Bold"/>
                <a:cs typeface="Arial Bold"/>
                <a:sym typeface="Arial Bold"/>
              </a:rPr>
              <a:t>Server: </a:t>
            </a:r>
            <a:r>
              <a:rPr sz="2200"/>
              <a:t>used by many users to perform a specific task, typically these have large memory and storage capacities, along with fast and efficient communications abilities.</a:t>
            </a:r>
          </a:p>
          <a:p>
            <a:pPr marL="695325" lvl="1" indent="-238125">
              <a:lnSpc>
                <a:spcPct val="80000"/>
              </a:lnSpc>
              <a:spcBef>
                <a:spcPts val="400"/>
              </a:spcBef>
              <a:defRPr sz="1800"/>
            </a:pPr>
            <a:r>
              <a:rPr sz="2000"/>
              <a:t>A </a:t>
            </a:r>
            <a:r>
              <a:rPr sz="2000">
                <a:latin typeface="Arial Bold"/>
                <a:ea typeface="Arial Bold"/>
                <a:cs typeface="Arial Bold"/>
                <a:sym typeface="Arial Bold"/>
              </a:rPr>
              <a:t>web server</a:t>
            </a:r>
            <a:r>
              <a:rPr sz="2000"/>
              <a:t> handles Internet traffic</a:t>
            </a:r>
          </a:p>
          <a:p>
            <a:pPr marL="695325" lvl="1" indent="-238125">
              <a:lnSpc>
                <a:spcPct val="80000"/>
              </a:lnSpc>
              <a:spcBef>
                <a:spcPts val="400"/>
              </a:spcBef>
              <a:defRPr sz="1800"/>
            </a:pPr>
            <a:r>
              <a:rPr sz="2000"/>
              <a:t>An </a:t>
            </a:r>
            <a:r>
              <a:rPr sz="2000">
                <a:latin typeface="Arial Bold"/>
                <a:ea typeface="Arial Bold"/>
                <a:cs typeface="Arial Bold"/>
                <a:sym typeface="Arial Bold"/>
              </a:rPr>
              <a:t>Internet caching server</a:t>
            </a:r>
            <a:r>
              <a:rPr sz="2000"/>
              <a:t> stores web sites</a:t>
            </a:r>
          </a:p>
          <a:p>
            <a:pPr marL="695325" lvl="1" indent="-238125">
              <a:lnSpc>
                <a:spcPct val="80000"/>
              </a:lnSpc>
              <a:spcBef>
                <a:spcPts val="400"/>
              </a:spcBef>
              <a:defRPr sz="1800"/>
            </a:pPr>
            <a:r>
              <a:rPr sz="2000"/>
              <a:t>An </a:t>
            </a:r>
            <a:r>
              <a:rPr sz="2000">
                <a:latin typeface="Arial Bold"/>
                <a:ea typeface="Arial Bold"/>
                <a:cs typeface="Arial Bold"/>
                <a:sym typeface="Arial Bold"/>
              </a:rPr>
              <a:t>enterprise server</a:t>
            </a:r>
            <a:r>
              <a:rPr sz="2000"/>
              <a:t> stores and provides access to programs that meet the needs of an entire organization</a:t>
            </a:r>
          </a:p>
          <a:p>
            <a:pPr marL="695325" lvl="1" indent="-238125">
              <a:lnSpc>
                <a:spcPct val="80000"/>
              </a:lnSpc>
              <a:spcBef>
                <a:spcPts val="400"/>
              </a:spcBef>
              <a:defRPr sz="1800"/>
            </a:pPr>
            <a:r>
              <a:rPr sz="2000"/>
              <a:t>A </a:t>
            </a:r>
            <a:r>
              <a:rPr sz="2000">
                <a:latin typeface="Arial Bold"/>
                <a:ea typeface="Arial Bold"/>
                <a:cs typeface="Arial Bold"/>
                <a:sym typeface="Arial Bold"/>
              </a:rPr>
              <a:t>file server</a:t>
            </a:r>
            <a:r>
              <a:rPr sz="2000"/>
              <a:t> stores and coordinates program and data files</a:t>
            </a:r>
          </a:p>
          <a:p>
            <a:pPr marL="695325" lvl="1" indent="-238125">
              <a:lnSpc>
                <a:spcPct val="80000"/>
              </a:lnSpc>
              <a:spcBef>
                <a:spcPts val="400"/>
              </a:spcBef>
              <a:defRPr sz="1800"/>
            </a:pPr>
            <a:r>
              <a:rPr sz="2000"/>
              <a:t>An </a:t>
            </a:r>
            <a:r>
              <a:rPr sz="2000">
                <a:latin typeface="Arial Bold"/>
                <a:ea typeface="Arial Bold"/>
                <a:cs typeface="Arial Bold"/>
                <a:sym typeface="Arial Bold"/>
              </a:rPr>
              <a:t>e-mail server</a:t>
            </a:r>
            <a:r>
              <a:rPr sz="2000"/>
              <a:t> sends and receives e-mails</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p:cNvSpPr>
          <p:nvPr>
            <p:ph type="title"/>
          </p:nvPr>
        </p:nvSpPr>
        <p:spPr>
          <a:xfrm>
            <a:off x="177800" y="4064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Types of computer system 3</a:t>
            </a:r>
          </a:p>
        </p:txBody>
      </p:sp>
      <p:sp>
        <p:nvSpPr>
          <p:cNvPr id="77" name="Shape 77"/>
          <p:cNvSpPr>
            <a:spLocks noGrp="1"/>
          </p:cNvSpPr>
          <p:nvPr>
            <p:ph type="body" idx="1"/>
          </p:nvPr>
        </p:nvSpPr>
        <p:spPr>
          <a:xfrm>
            <a:off x="323850" y="1484312"/>
            <a:ext cx="8229600" cy="4525963"/>
          </a:xfrm>
          <a:prstGeom prst="rect">
            <a:avLst/>
          </a:prstGeom>
        </p:spPr>
        <p:txBody>
          <a:bodyPr lIns="0" tIns="0" rIns="0" bIns="0">
            <a:normAutofit/>
          </a:bodyPr>
          <a:lstStyle/>
          <a:p>
            <a:pPr marL="257175" lvl="0" indent="-257175">
              <a:lnSpc>
                <a:spcPct val="80000"/>
              </a:lnSpc>
              <a:spcBef>
                <a:spcPts val="500"/>
              </a:spcBef>
              <a:buChar char="•"/>
              <a:defRPr sz="1800"/>
            </a:pPr>
            <a:r>
              <a:rPr sz="2100">
                <a:latin typeface="Arial Bold"/>
                <a:ea typeface="Arial Bold"/>
                <a:cs typeface="Arial Bold"/>
                <a:sym typeface="Arial Bold"/>
              </a:rPr>
              <a:t>Mainframe Computers:</a:t>
            </a:r>
            <a:r>
              <a:rPr sz="2100"/>
              <a:t> a large, powerful computer shared by dozens or even hundreds of concurrent users connected to the machine over a network. Must be kept in a data centre  with specially controlled temperature, humidity, and dust levels. The role of the mainframe changing to be a large information-processing and data-storage utility for an organization – running jobs too large for other computers, storing files and databases too large to be stored elsewhere, and storing backups of files and databases created elsewhere</a:t>
            </a:r>
          </a:p>
          <a:p>
            <a:pPr marL="257175" lvl="0" indent="-257175">
              <a:lnSpc>
                <a:spcPct val="80000"/>
              </a:lnSpc>
              <a:spcBef>
                <a:spcPts val="500"/>
              </a:spcBef>
              <a:buChar char="•"/>
              <a:defRPr sz="1800"/>
            </a:pPr>
            <a:r>
              <a:rPr sz="2100">
                <a:latin typeface="Arial Bold"/>
                <a:ea typeface="Arial Bold"/>
                <a:cs typeface="Arial Bold"/>
                <a:sym typeface="Arial Bold"/>
              </a:rPr>
              <a:t>Supercomputers:</a:t>
            </a:r>
            <a:r>
              <a:rPr sz="2100"/>
              <a:t> the most powerful computers with the fastest processing speed and highest performance, these are special-purpose machines designed for applications that require extensive and rapid computational capabilities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dirty="0">
                <a:latin typeface="Arial Bold"/>
                <a:ea typeface="Arial Bold"/>
                <a:cs typeface="Arial Bold"/>
                <a:sym typeface="Arial Bold"/>
              </a:rPr>
              <a:t>Hard drive considerations:</a:t>
            </a:r>
            <a:r>
              <a:rPr sz="2400" dirty="0"/>
              <a:t> capacity, speed, and media capabilities are key features. Today’s business software and large video, audio, and graphics files require lots of storage </a:t>
            </a:r>
          </a:p>
          <a:p>
            <a:pPr marL="293914" lvl="0" indent="-293914">
              <a:lnSpc>
                <a:spcPct val="90000"/>
              </a:lnSpc>
              <a:spcBef>
                <a:spcPts val="500"/>
              </a:spcBef>
              <a:buChar char="•"/>
              <a:defRPr sz="1800"/>
            </a:pPr>
            <a:r>
              <a:rPr sz="2400" dirty="0">
                <a:latin typeface="Arial Bold"/>
                <a:ea typeface="Arial Bold"/>
                <a:cs typeface="Arial Bold"/>
                <a:sym typeface="Arial Bold"/>
              </a:rPr>
              <a:t>Main memory considerations:</a:t>
            </a:r>
            <a:r>
              <a:rPr sz="2400" dirty="0"/>
              <a:t> having more RAM means you can run software faster </a:t>
            </a:r>
          </a:p>
          <a:p>
            <a:pPr marL="293914" lvl="0" indent="-293914">
              <a:lnSpc>
                <a:spcPct val="90000"/>
              </a:lnSpc>
              <a:spcBef>
                <a:spcPts val="500"/>
              </a:spcBef>
              <a:buChar char="•"/>
              <a:defRPr sz="1800"/>
            </a:pPr>
            <a:r>
              <a:rPr sz="2400" dirty="0">
                <a:latin typeface="Arial Bold"/>
                <a:ea typeface="Arial Bold"/>
                <a:cs typeface="Arial Bold"/>
                <a:sym typeface="Arial Bold"/>
              </a:rPr>
              <a:t>Printer considerations:</a:t>
            </a:r>
            <a:r>
              <a:rPr sz="2400" dirty="0"/>
              <a:t> major considerations are price, </a:t>
            </a:r>
            <a:r>
              <a:rPr sz="2400" dirty="0" err="1"/>
              <a:t>colour</a:t>
            </a:r>
            <a:r>
              <a:rPr sz="2400" dirty="0"/>
              <a:t>, and speed </a:t>
            </a:r>
          </a:p>
          <a:p>
            <a:pPr marL="293914" lvl="0" indent="-293914">
              <a:lnSpc>
                <a:spcPct val="90000"/>
              </a:lnSpc>
              <a:spcBef>
                <a:spcPts val="500"/>
              </a:spcBef>
              <a:buChar char="•"/>
              <a:defRPr sz="1800"/>
            </a:pPr>
            <a:r>
              <a:rPr sz="2400" dirty="0"/>
              <a:t>Many companies now consider environmental issues, as well when selecting and upgrading</a:t>
            </a:r>
          </a:p>
        </p:txBody>
      </p:sp>
      <p:sp>
        <p:nvSpPr>
          <p:cNvPr id="2" name="TextBox 1">
            <a:extLst>
              <a:ext uri="{FF2B5EF4-FFF2-40B4-BE49-F238E27FC236}">
                <a16:creationId xmlns:a16="http://schemas.microsoft.com/office/drawing/2014/main" id="{3C53A2D3-7E9B-47DF-B9E1-97CF1E68A7E1}"/>
              </a:ext>
            </a:extLst>
          </p:cNvPr>
          <p:cNvSpPr txBox="1"/>
          <p:nvPr/>
        </p:nvSpPr>
        <p:spPr>
          <a:xfrm>
            <a:off x="-127000" y="139700"/>
            <a:ext cx="8229600" cy="107721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Selecting and upgrading computer </a:t>
            </a:r>
          </a:p>
          <a:p>
            <a:pPr marL="0" marR="0" indent="0" algn="ctr"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systems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hape 28"/>
          <p:cNvSpPr>
            <a:spLocks noGrp="1"/>
          </p:cNvSpPr>
          <p:nvPr>
            <p:ph type="title"/>
          </p:nvPr>
        </p:nvSpPr>
        <p:spPr>
          <a:xfrm>
            <a:off x="190500" y="3683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Principles</a:t>
            </a:r>
          </a:p>
        </p:txBody>
      </p:sp>
      <p:sp>
        <p:nvSpPr>
          <p:cNvPr id="29" name="Shape 29"/>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dirty="0"/>
              <a:t>Assembling an effective, efficient set of computer hardware devices requires understanding their role in supporting the underlying information systems and the needs of the organization. The computer hardware objectives are subordinate to, but supportive of, the information systems and the needs of the organization</a:t>
            </a:r>
          </a:p>
          <a:p>
            <a:pPr marL="293914" lvl="0" indent="-293914">
              <a:lnSpc>
                <a:spcPct val="90000"/>
              </a:lnSpc>
              <a:spcBef>
                <a:spcPts val="500"/>
              </a:spcBef>
              <a:buChar char="•"/>
              <a:defRPr sz="1800"/>
            </a:pPr>
            <a:r>
              <a:rPr sz="2400" dirty="0"/>
              <a:t>When selecting computer hardware, you must consider the current and future needs of the information systems and the organization. Your choice of a hardware device should always allow for later improvements to meet evolving organizational needs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hape 82"/>
          <p:cNvSpPr>
            <a:spLocks noGrp="1"/>
          </p:cNvSpPr>
          <p:nvPr>
            <p:ph type="title"/>
          </p:nvPr>
        </p:nvSpPr>
        <p:spPr>
          <a:xfrm>
            <a:off x="0" y="3937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Summary</a:t>
            </a:r>
          </a:p>
        </p:txBody>
      </p:sp>
      <p:sp>
        <p:nvSpPr>
          <p:cNvPr id="83" name="Shape 83"/>
          <p:cNvSpPr>
            <a:spLocks noGrp="1"/>
          </p:cNvSpPr>
          <p:nvPr>
            <p:ph type="body" idx="1"/>
          </p:nvPr>
        </p:nvSpPr>
        <p:spPr>
          <a:xfrm>
            <a:off x="323850" y="1484312"/>
            <a:ext cx="8229600" cy="4525963"/>
          </a:xfrm>
          <a:prstGeom prst="rect">
            <a:avLst/>
          </a:prstGeom>
        </p:spPr>
        <p:txBody>
          <a:bodyPr lIns="0" tIns="0" rIns="0" bIns="0">
            <a:normAutofit/>
          </a:bodyPr>
          <a:lstStyle/>
          <a:p>
            <a:pPr marL="269421" lvl="0" indent="-269421">
              <a:lnSpc>
                <a:spcPct val="90000"/>
              </a:lnSpc>
              <a:spcBef>
                <a:spcPts val="500"/>
              </a:spcBef>
              <a:buChar char="•"/>
              <a:defRPr sz="1800"/>
            </a:pPr>
            <a:r>
              <a:rPr sz="2200">
                <a:latin typeface="Arial Bold"/>
                <a:ea typeface="Arial Bold"/>
                <a:cs typeface="Arial Bold"/>
                <a:sym typeface="Arial Bold"/>
              </a:rPr>
              <a:t>Hardware:</a:t>
            </a:r>
            <a:r>
              <a:rPr sz="2200"/>
              <a:t> machinery that assists in the input, processing, storage, and output activities of an information system</a:t>
            </a:r>
          </a:p>
          <a:p>
            <a:pPr marL="269421" lvl="0" indent="-269421">
              <a:lnSpc>
                <a:spcPct val="90000"/>
              </a:lnSpc>
              <a:spcBef>
                <a:spcPts val="500"/>
              </a:spcBef>
              <a:buChar char="•"/>
              <a:defRPr sz="1800"/>
            </a:pPr>
            <a:r>
              <a:rPr sz="2200">
                <a:latin typeface="Arial Bold"/>
                <a:ea typeface="Arial Bold"/>
                <a:cs typeface="Arial Bold"/>
                <a:sym typeface="Arial Bold"/>
              </a:rPr>
              <a:t>Hardware components:</a:t>
            </a:r>
            <a:r>
              <a:rPr sz="2200"/>
              <a:t> central processing unit (CPU), input and output devices, communications devices, primary storage devices, and secondary storage devices</a:t>
            </a:r>
          </a:p>
          <a:p>
            <a:pPr marL="269421" lvl="0" indent="-269421">
              <a:lnSpc>
                <a:spcPct val="90000"/>
              </a:lnSpc>
              <a:spcBef>
                <a:spcPts val="500"/>
              </a:spcBef>
              <a:buChar char="•"/>
              <a:defRPr sz="1800"/>
            </a:pPr>
            <a:r>
              <a:rPr sz="2200">
                <a:latin typeface="Arial Bold"/>
                <a:ea typeface="Arial Bold"/>
                <a:cs typeface="Arial Bold"/>
                <a:sym typeface="Arial Bold"/>
              </a:rPr>
              <a:t>Secondary storage devices:</a:t>
            </a:r>
            <a:r>
              <a:rPr sz="2200"/>
              <a:t> e.g. magnetic tapes and disks, DVDs, memory cards, etc.</a:t>
            </a:r>
          </a:p>
          <a:p>
            <a:pPr marL="269421" lvl="0" indent="-269421">
              <a:lnSpc>
                <a:spcPct val="90000"/>
              </a:lnSpc>
              <a:spcBef>
                <a:spcPts val="500"/>
              </a:spcBef>
              <a:buChar char="•"/>
              <a:defRPr sz="1800"/>
            </a:pPr>
            <a:r>
              <a:rPr sz="2200">
                <a:latin typeface="Arial Bold"/>
                <a:ea typeface="Arial Bold"/>
                <a:cs typeface="Arial Bold"/>
                <a:sym typeface="Arial Bold"/>
              </a:rPr>
              <a:t>Enterprise storage options:</a:t>
            </a:r>
            <a:r>
              <a:rPr sz="2200"/>
              <a:t> attached storage, network-attached storage (NAS), and storage area network (SAN)</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p:nvPr>
        </p:nvSpPr>
        <p:spPr>
          <a:xfrm>
            <a:off x="228600" y="3937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Summary (continued)</a:t>
            </a:r>
          </a:p>
        </p:txBody>
      </p:sp>
      <p:sp>
        <p:nvSpPr>
          <p:cNvPr id="86" name="Shape 86"/>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80000"/>
              </a:lnSpc>
              <a:spcBef>
                <a:spcPts val="500"/>
              </a:spcBef>
              <a:buChar char="•"/>
              <a:defRPr sz="1800"/>
            </a:pPr>
            <a:r>
              <a:rPr sz="2400" dirty="0">
                <a:latin typeface="Arial Bold"/>
                <a:ea typeface="Arial Bold"/>
                <a:cs typeface="Arial Bold"/>
                <a:sym typeface="Arial Bold"/>
              </a:rPr>
              <a:t>Examples of input devices:</a:t>
            </a:r>
            <a:r>
              <a:rPr sz="2400" dirty="0"/>
              <a:t> keyboards, mice, voice-recognition devices, terminals, scanning devices, and touch-sensitive screens</a:t>
            </a:r>
          </a:p>
          <a:p>
            <a:pPr marL="293914" lvl="0" indent="-293914">
              <a:lnSpc>
                <a:spcPct val="80000"/>
              </a:lnSpc>
              <a:spcBef>
                <a:spcPts val="500"/>
              </a:spcBef>
              <a:buChar char="•"/>
              <a:defRPr sz="1800"/>
            </a:pPr>
            <a:r>
              <a:rPr sz="2400" dirty="0">
                <a:latin typeface="Arial Bold"/>
                <a:ea typeface="Arial Bold"/>
                <a:cs typeface="Arial Bold"/>
                <a:sym typeface="Arial Bold"/>
              </a:rPr>
              <a:t>Examples of output devices:</a:t>
            </a:r>
            <a:r>
              <a:rPr sz="2400" dirty="0"/>
              <a:t> display monitors, liquid crystal displays (LCDs), printers, and plotters</a:t>
            </a:r>
          </a:p>
          <a:p>
            <a:pPr marL="293914" lvl="0" indent="-293914">
              <a:lnSpc>
                <a:spcPct val="80000"/>
              </a:lnSpc>
              <a:spcBef>
                <a:spcPts val="500"/>
              </a:spcBef>
              <a:buChar char="•"/>
              <a:defRPr sz="1800"/>
            </a:pPr>
            <a:r>
              <a:rPr sz="2400" dirty="0"/>
              <a:t>Computers can be classified as either special-purpose or general-purpose</a:t>
            </a:r>
          </a:p>
          <a:p>
            <a:pPr marL="293914" lvl="0" indent="-293914">
              <a:lnSpc>
                <a:spcPct val="80000"/>
              </a:lnSpc>
              <a:spcBef>
                <a:spcPts val="500"/>
              </a:spcBef>
              <a:buChar char="•"/>
              <a:defRPr sz="1800"/>
            </a:pPr>
            <a:r>
              <a:rPr sz="2400" dirty="0">
                <a:latin typeface="Arial Bold"/>
                <a:ea typeface="Arial Bold"/>
                <a:cs typeface="Arial Bold"/>
                <a:sym typeface="Arial Bold"/>
              </a:rPr>
              <a:t>Computer system types:</a:t>
            </a:r>
            <a:r>
              <a:rPr sz="2400" dirty="0"/>
              <a:t> handheld computers, portable computers, desktop computers, workstations, servers, etc.</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hape 31"/>
          <p:cNvSpPr>
            <a:spLocks noGrp="1"/>
          </p:cNvSpPr>
          <p:nvPr>
            <p:ph type="title"/>
          </p:nvPr>
        </p:nvSpPr>
        <p:spPr>
          <a:xfrm>
            <a:off x="165100" y="3810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Hardware for processing</a:t>
            </a:r>
          </a:p>
        </p:txBody>
      </p:sp>
      <p:sp>
        <p:nvSpPr>
          <p:cNvPr id="32" name="Shape 32"/>
          <p:cNvSpPr>
            <a:spLocks noGrp="1"/>
          </p:cNvSpPr>
          <p:nvPr>
            <p:ph type="body" idx="1"/>
          </p:nvPr>
        </p:nvSpPr>
        <p:spPr>
          <a:xfrm>
            <a:off x="323850" y="1484312"/>
            <a:ext cx="8229600" cy="4525963"/>
          </a:xfrm>
          <a:prstGeom prst="rect">
            <a:avLst/>
          </a:prstGeom>
        </p:spPr>
        <p:txBody>
          <a:bodyPr lIns="0" tIns="0" rIns="0" bIns="0">
            <a:normAutofit/>
          </a:bodyPr>
          <a:lstStyle>
            <a:lvl1pPr>
              <a:buChar char="•"/>
            </a:lvl1pPr>
          </a:lstStyle>
          <a:p>
            <a:pPr lvl="0">
              <a:defRPr sz="1800"/>
            </a:pPr>
            <a:r>
              <a:rPr sz="2800"/>
              <a:t>Each computer processes its input through one or more central processing units and primary storage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title"/>
          </p:nvPr>
        </p:nvSpPr>
        <p:spPr>
          <a:xfrm>
            <a:off x="323850" y="4064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Central Processing Unit (CPU) </a:t>
            </a:r>
          </a:p>
        </p:txBody>
      </p:sp>
      <p:sp>
        <p:nvSpPr>
          <p:cNvPr id="35" name="Shape 35"/>
          <p:cNvSpPr>
            <a:spLocks noGrp="1"/>
          </p:cNvSpPr>
          <p:nvPr>
            <p:ph type="body" idx="1"/>
          </p:nvPr>
        </p:nvSpPr>
        <p:spPr>
          <a:xfrm>
            <a:off x="323850" y="1484312"/>
            <a:ext cx="8229600" cy="4525963"/>
          </a:xfrm>
          <a:prstGeom prst="rect">
            <a:avLst/>
          </a:prstGeom>
        </p:spPr>
        <p:txBody>
          <a:bodyPr lIns="0" tIns="0" rIns="0" bIns="0">
            <a:normAutofit/>
          </a:bodyPr>
          <a:lstStyle/>
          <a:p>
            <a:pPr lvl="0">
              <a:lnSpc>
                <a:spcPct val="90000"/>
              </a:lnSpc>
              <a:spcBef>
                <a:spcPts val="500"/>
              </a:spcBef>
              <a:buSzTx/>
              <a:buNone/>
              <a:defRPr sz="1800"/>
            </a:pPr>
            <a:r>
              <a:rPr sz="2400"/>
              <a:t>Consists of three associated elements:</a:t>
            </a:r>
          </a:p>
          <a:p>
            <a:pPr marL="293914" lvl="0" indent="-293914">
              <a:lnSpc>
                <a:spcPct val="90000"/>
              </a:lnSpc>
              <a:spcBef>
                <a:spcPts val="500"/>
              </a:spcBef>
              <a:buChar char="•"/>
              <a:defRPr sz="1800"/>
            </a:pPr>
            <a:r>
              <a:rPr sz="2400"/>
              <a:t>The </a:t>
            </a:r>
            <a:r>
              <a:rPr sz="2400">
                <a:latin typeface="Arial Bold"/>
                <a:ea typeface="Arial Bold"/>
                <a:cs typeface="Arial Bold"/>
                <a:sym typeface="Arial Bold"/>
              </a:rPr>
              <a:t>arithmetic/logic unit</a:t>
            </a:r>
            <a:r>
              <a:rPr sz="2400"/>
              <a:t> (</a:t>
            </a:r>
            <a:r>
              <a:rPr sz="2400">
                <a:latin typeface="Arial Bold"/>
                <a:ea typeface="Arial Bold"/>
                <a:cs typeface="Arial Bold"/>
                <a:sym typeface="Arial Bold"/>
              </a:rPr>
              <a:t>ALU</a:t>
            </a:r>
            <a:r>
              <a:rPr sz="2400"/>
              <a:t>) performs mathematical calculations and makes logical comparisons</a:t>
            </a:r>
          </a:p>
          <a:p>
            <a:pPr marL="293914" lvl="0" indent="-293914">
              <a:lnSpc>
                <a:spcPct val="90000"/>
              </a:lnSpc>
              <a:spcBef>
                <a:spcPts val="500"/>
              </a:spcBef>
              <a:buChar char="•"/>
              <a:defRPr sz="1800"/>
            </a:pPr>
            <a:r>
              <a:rPr sz="2400"/>
              <a:t>The </a:t>
            </a:r>
            <a:r>
              <a:rPr sz="2400">
                <a:latin typeface="Arial Bold"/>
                <a:ea typeface="Arial Bold"/>
                <a:cs typeface="Arial Bold"/>
                <a:sym typeface="Arial Bold"/>
              </a:rPr>
              <a:t>control unit</a:t>
            </a:r>
            <a:r>
              <a:rPr sz="2400"/>
              <a:t> sequentially accesses program instructions, decodes them, and coordinates the flow of data in and out of the ALU, registers, primary and secondary storage, and various output devices</a:t>
            </a:r>
          </a:p>
          <a:p>
            <a:pPr marL="293914" lvl="0" indent="-293914">
              <a:lnSpc>
                <a:spcPct val="90000"/>
              </a:lnSpc>
              <a:spcBef>
                <a:spcPts val="500"/>
              </a:spcBef>
              <a:buChar char="•"/>
              <a:defRPr sz="1800"/>
            </a:pPr>
            <a:r>
              <a:rPr sz="2400">
                <a:latin typeface="Arial Bold"/>
                <a:ea typeface="Arial Bold"/>
                <a:cs typeface="Arial Bold"/>
                <a:sym typeface="Arial Bold"/>
              </a:rPr>
              <a:t>Registers</a:t>
            </a:r>
            <a:r>
              <a:rPr sz="2400"/>
              <a:t> are high-speed storage areas used to temporarily hold small units of program instructions and data immediately before, during, and after execution by the CPU</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hape 37"/>
          <p:cNvSpPr>
            <a:spLocks noGrp="1"/>
          </p:cNvSpPr>
          <p:nvPr>
            <p:ph type="title"/>
          </p:nvPr>
        </p:nvSpPr>
        <p:spPr>
          <a:xfrm>
            <a:off x="152400" y="3683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Primary storage</a:t>
            </a:r>
          </a:p>
        </p:txBody>
      </p:sp>
      <p:sp>
        <p:nvSpPr>
          <p:cNvPr id="38" name="Shape 38"/>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dirty="0">
                <a:latin typeface="Arial Bold"/>
                <a:ea typeface="Arial Bold"/>
                <a:cs typeface="Arial Bold"/>
                <a:sym typeface="Arial Bold"/>
              </a:rPr>
              <a:t>Primary storage</a:t>
            </a:r>
            <a:r>
              <a:rPr sz="2400" dirty="0"/>
              <a:t> or </a:t>
            </a:r>
            <a:r>
              <a:rPr sz="2400" dirty="0">
                <a:latin typeface="Arial Bold"/>
                <a:ea typeface="Arial Bold"/>
                <a:cs typeface="Arial Bold"/>
                <a:sym typeface="Arial Bold"/>
              </a:rPr>
              <a:t>main memory </a:t>
            </a:r>
            <a:r>
              <a:rPr sz="2400" dirty="0"/>
              <a:t>provides the CPU with a working storage area for program instructions and data</a:t>
            </a:r>
          </a:p>
          <a:p>
            <a:pPr marL="293914" lvl="0" indent="-293914">
              <a:lnSpc>
                <a:spcPct val="90000"/>
              </a:lnSpc>
              <a:spcBef>
                <a:spcPts val="500"/>
              </a:spcBef>
              <a:buChar char="•"/>
              <a:defRPr sz="1800"/>
            </a:pPr>
            <a:r>
              <a:rPr sz="2400" dirty="0"/>
              <a:t>The chief feature of main memory is that it rapidly provides the data and instructions to the CPU</a:t>
            </a:r>
          </a:p>
          <a:p>
            <a:pPr marL="293914" lvl="0" indent="-293914">
              <a:lnSpc>
                <a:spcPct val="90000"/>
              </a:lnSpc>
              <a:spcBef>
                <a:spcPts val="500"/>
              </a:spcBef>
              <a:buChar char="•"/>
              <a:defRPr sz="1800"/>
            </a:pPr>
            <a:r>
              <a:rPr sz="2400" dirty="0"/>
              <a:t>Main memory devices contain thousands of circuits imprinted on a silicon chip. Each circuit is either conducting electrical current (on) or not (off), known as </a:t>
            </a:r>
            <a:r>
              <a:rPr sz="2400" dirty="0">
                <a:latin typeface="Arial Bold"/>
                <a:ea typeface="Arial Bold"/>
                <a:cs typeface="Arial Bold"/>
                <a:sym typeface="Arial Bold"/>
              </a:rPr>
              <a:t>binary digits</a:t>
            </a:r>
            <a:r>
              <a:rPr sz="2400" dirty="0"/>
              <a:t>, or </a:t>
            </a:r>
            <a:r>
              <a:rPr sz="2400" dirty="0">
                <a:latin typeface="Arial Bold"/>
                <a:ea typeface="Arial Bold"/>
                <a:cs typeface="Arial Bold"/>
                <a:sym typeface="Arial Bold"/>
              </a:rPr>
              <a:t>bits</a:t>
            </a:r>
          </a:p>
          <a:p>
            <a:pPr marL="293914" lvl="0" indent="-293914">
              <a:lnSpc>
                <a:spcPct val="90000"/>
              </a:lnSpc>
              <a:spcBef>
                <a:spcPts val="500"/>
              </a:spcBef>
              <a:buChar char="•"/>
              <a:defRPr sz="1800"/>
            </a:pPr>
            <a:r>
              <a:rPr sz="2400" dirty="0"/>
              <a:t>Data is stored in memory as a combination of on or off circuit states, with each character represented by 8 bits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hape 40"/>
          <p:cNvSpPr>
            <a:spLocks noGrp="1"/>
          </p:cNvSpPr>
          <p:nvPr>
            <p:ph type="title"/>
          </p:nvPr>
        </p:nvSpPr>
        <p:spPr>
          <a:xfrm>
            <a:off x="323850" y="3429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Secondary storage</a:t>
            </a:r>
          </a:p>
        </p:txBody>
      </p:sp>
      <p:sp>
        <p:nvSpPr>
          <p:cNvPr id="41" name="Shape 41"/>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a:t>The amount of data that companies store digitally is increasing at a rate of close to 100 per cent per year!</a:t>
            </a:r>
          </a:p>
          <a:p>
            <a:pPr marL="293914" lvl="0" indent="-293914">
              <a:lnSpc>
                <a:spcPct val="90000"/>
              </a:lnSpc>
              <a:spcBef>
                <a:spcPts val="500"/>
              </a:spcBef>
              <a:buChar char="•"/>
              <a:defRPr sz="1800"/>
            </a:pPr>
            <a:r>
              <a:rPr sz="2400">
                <a:latin typeface="Arial Bold"/>
                <a:ea typeface="Arial Bold"/>
                <a:cs typeface="Arial Bold"/>
                <a:sym typeface="Arial Bold"/>
              </a:rPr>
              <a:t>Secondary storage</a:t>
            </a:r>
            <a:r>
              <a:rPr sz="2400"/>
              <a:t>, also called permanent storage, allows organizations to store large amounts of data and instructions more permanently than main memory allows</a:t>
            </a:r>
          </a:p>
          <a:p>
            <a:pPr marL="293914" lvl="0" indent="-293914">
              <a:lnSpc>
                <a:spcPct val="90000"/>
              </a:lnSpc>
              <a:spcBef>
                <a:spcPts val="500"/>
              </a:spcBef>
              <a:buChar char="•"/>
              <a:defRPr sz="1800"/>
            </a:pPr>
            <a:r>
              <a:rPr sz="2400"/>
              <a:t>Compared with main memory, secondary storage offers the advantages of non-volatility, greater capacity, and greater economy </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hape 43"/>
          <p:cNvSpPr>
            <a:spLocks noGrp="1"/>
          </p:cNvSpPr>
          <p:nvPr>
            <p:ph type="title"/>
          </p:nvPr>
        </p:nvSpPr>
        <p:spPr>
          <a:xfrm>
            <a:off x="228600" y="3810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Secondary storage devices</a:t>
            </a:r>
          </a:p>
        </p:txBody>
      </p:sp>
      <p:sp>
        <p:nvSpPr>
          <p:cNvPr id="44" name="Shape 44"/>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spcBef>
                <a:spcPts val="500"/>
              </a:spcBef>
              <a:buChar char="•"/>
              <a:defRPr sz="1800"/>
            </a:pPr>
            <a:r>
              <a:rPr sz="2400"/>
              <a:t>Magnetic tape</a:t>
            </a:r>
          </a:p>
          <a:p>
            <a:pPr marL="293914" lvl="0" indent="-293914">
              <a:spcBef>
                <a:spcPts val="500"/>
              </a:spcBef>
              <a:buChar char="•"/>
              <a:defRPr sz="1800"/>
            </a:pPr>
            <a:r>
              <a:rPr sz="2400"/>
              <a:t>Magnetic disk</a:t>
            </a:r>
          </a:p>
          <a:p>
            <a:pPr marL="293914" lvl="0" indent="-293914">
              <a:spcBef>
                <a:spcPts val="500"/>
              </a:spcBef>
              <a:buChar char="•"/>
              <a:defRPr sz="1800"/>
            </a:pPr>
            <a:r>
              <a:rPr sz="2400"/>
              <a:t>RAID (redundant array of independent/inexpensive disks)</a:t>
            </a:r>
          </a:p>
          <a:p>
            <a:pPr marL="293914" lvl="0" indent="-293914">
              <a:spcBef>
                <a:spcPts val="500"/>
              </a:spcBef>
              <a:buChar char="•"/>
              <a:defRPr sz="1800"/>
            </a:pPr>
            <a:r>
              <a:rPr sz="2400"/>
              <a:t>Virtual tape </a:t>
            </a:r>
          </a:p>
          <a:p>
            <a:pPr marL="293914" lvl="0" indent="-293914">
              <a:spcBef>
                <a:spcPts val="500"/>
              </a:spcBef>
              <a:buChar char="•"/>
              <a:defRPr sz="1800"/>
            </a:pPr>
            <a:r>
              <a:rPr sz="2400"/>
              <a:t>Optical discs</a:t>
            </a:r>
          </a:p>
          <a:p>
            <a:pPr marL="293914" lvl="0" indent="-293914">
              <a:spcBef>
                <a:spcPts val="500"/>
              </a:spcBef>
              <a:buChar char="•"/>
              <a:defRPr sz="1800"/>
            </a:pPr>
            <a:r>
              <a:rPr sz="2400"/>
              <a:t>Digital versatile disc</a:t>
            </a:r>
          </a:p>
          <a:p>
            <a:pPr marL="293914" lvl="0" indent="-293914">
              <a:spcBef>
                <a:spcPts val="500"/>
              </a:spcBef>
              <a:buChar char="•"/>
              <a:defRPr sz="1800"/>
            </a:pPr>
            <a:r>
              <a:rPr sz="2400"/>
              <a:t>Holographic disc</a:t>
            </a:r>
          </a:p>
          <a:p>
            <a:pPr marL="293914" lvl="0" indent="-293914">
              <a:spcBef>
                <a:spcPts val="500"/>
              </a:spcBef>
              <a:buChar char="•"/>
              <a:defRPr sz="1800"/>
            </a:pPr>
            <a:r>
              <a:rPr sz="2400"/>
              <a:t>Memory cards (including flash memory)</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a:spLocks noGrp="1"/>
          </p:cNvSpPr>
          <p:nvPr>
            <p:ph type="title"/>
          </p:nvPr>
        </p:nvSpPr>
        <p:spPr>
          <a:xfrm>
            <a:off x="323850" y="4064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Enterprise storage options</a:t>
            </a:r>
            <a:r>
              <a:rPr sz="3200" dirty="0">
                <a:solidFill>
                  <a:schemeClr val="tx2">
                    <a:lumMod val="75000"/>
                  </a:schemeClr>
                </a:solidFill>
              </a:rPr>
              <a:t> </a:t>
            </a:r>
          </a:p>
        </p:txBody>
      </p:sp>
      <p:sp>
        <p:nvSpPr>
          <p:cNvPr id="47" name="Shape 47"/>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a:latin typeface="Arial Bold"/>
                <a:ea typeface="Arial Bold"/>
                <a:cs typeface="Arial Bold"/>
                <a:sym typeface="Arial Bold"/>
              </a:rPr>
              <a:t>Attached storage:</a:t>
            </a:r>
            <a:r>
              <a:rPr sz="2400"/>
              <a:t> the devices discussed before, attached to a single computer</a:t>
            </a:r>
          </a:p>
          <a:p>
            <a:pPr marL="293914" lvl="0" indent="-293914">
              <a:lnSpc>
                <a:spcPct val="90000"/>
              </a:lnSpc>
              <a:spcBef>
                <a:spcPts val="500"/>
              </a:spcBef>
              <a:buChar char="•"/>
              <a:defRPr sz="1800"/>
            </a:pPr>
            <a:r>
              <a:rPr sz="2400">
                <a:latin typeface="Arial Bold"/>
                <a:ea typeface="Arial Bold"/>
                <a:cs typeface="Arial Bold"/>
                <a:sym typeface="Arial Bold"/>
              </a:rPr>
              <a:t>Network-attached storage:</a:t>
            </a:r>
            <a:r>
              <a:rPr sz="2400"/>
              <a:t> storage devices that attach to a network instead of to a single computer </a:t>
            </a:r>
          </a:p>
          <a:p>
            <a:pPr marL="293914" lvl="0" indent="-293914">
              <a:lnSpc>
                <a:spcPct val="90000"/>
              </a:lnSpc>
              <a:spcBef>
                <a:spcPts val="500"/>
              </a:spcBef>
              <a:buChar char="•"/>
              <a:defRPr sz="1800"/>
            </a:pPr>
            <a:r>
              <a:rPr sz="2400">
                <a:latin typeface="Arial Bold"/>
                <a:ea typeface="Arial Bold"/>
                <a:cs typeface="Arial Bold"/>
                <a:sym typeface="Arial Bold"/>
              </a:rPr>
              <a:t>Storage area network:</a:t>
            </a:r>
            <a:r>
              <a:rPr sz="2400"/>
              <a:t> similar to network-attached storage, except there is a dedicated, special-purpose, high-speed network that provides direct connections between data-storage devices and computers across the enterprise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a:spLocks noGrp="1"/>
          </p:cNvSpPr>
          <p:nvPr>
            <p:ph type="title"/>
          </p:nvPr>
        </p:nvSpPr>
        <p:spPr>
          <a:xfrm>
            <a:off x="419100" y="4064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Data input</a:t>
            </a:r>
          </a:p>
        </p:txBody>
      </p:sp>
      <p:sp>
        <p:nvSpPr>
          <p:cNvPr id="50" name="Shape 50"/>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a:t>Input often requires transferring human-readable data, such as a sales order, into the computer system</a:t>
            </a:r>
          </a:p>
          <a:p>
            <a:pPr marL="293914" lvl="0" indent="-293914">
              <a:lnSpc>
                <a:spcPct val="90000"/>
              </a:lnSpc>
              <a:spcBef>
                <a:spcPts val="500"/>
              </a:spcBef>
              <a:buChar char="•"/>
              <a:defRPr sz="1800"/>
            </a:pPr>
            <a:r>
              <a:rPr sz="2400"/>
              <a:t>‘Human-readable’ means data that people can read and understand. A sheet of paper containing inventory figures is an example of human-readable data</a:t>
            </a:r>
          </a:p>
          <a:p>
            <a:pPr marL="293914" lvl="0" indent="-293914">
              <a:lnSpc>
                <a:spcPct val="90000"/>
              </a:lnSpc>
              <a:spcBef>
                <a:spcPts val="500"/>
              </a:spcBef>
              <a:buChar char="•"/>
              <a:defRPr sz="1800"/>
            </a:pPr>
            <a:r>
              <a:rPr sz="2400"/>
              <a:t>Machine-readable data, such as a bar code, can be understood and read by computer devices</a:t>
            </a:r>
          </a:p>
          <a:p>
            <a:pPr marL="293914" lvl="0" indent="-293914">
              <a:lnSpc>
                <a:spcPct val="90000"/>
              </a:lnSpc>
              <a:spcBef>
                <a:spcPts val="500"/>
              </a:spcBef>
              <a:buChar char="•"/>
              <a:defRPr sz="1800"/>
            </a:pPr>
            <a:r>
              <a:rPr sz="2400"/>
              <a:t>Getting data into the computer system is a two-stage process:</a:t>
            </a:r>
          </a:p>
          <a:p>
            <a:pPr marL="695325" lvl="1" indent="-238125">
              <a:lnSpc>
                <a:spcPct val="90000"/>
              </a:lnSpc>
              <a:spcBef>
                <a:spcPts val="400"/>
              </a:spcBef>
              <a:defRPr sz="1800"/>
            </a:pPr>
            <a:r>
              <a:rPr sz="2000"/>
              <a:t>human-readable data is converted into a machine-readable form through </a:t>
            </a:r>
            <a:r>
              <a:rPr sz="2000">
                <a:latin typeface="Arial Bold"/>
                <a:ea typeface="Arial Bold"/>
                <a:cs typeface="Arial Bold"/>
                <a:sym typeface="Arial Bold"/>
              </a:rPr>
              <a:t>data entry</a:t>
            </a:r>
          </a:p>
          <a:p>
            <a:pPr marL="695325" lvl="1" indent="-238125">
              <a:lnSpc>
                <a:spcPct val="90000"/>
              </a:lnSpc>
              <a:spcBef>
                <a:spcPts val="400"/>
              </a:spcBef>
              <a:defRPr sz="1800"/>
            </a:pPr>
            <a:r>
              <a:rPr sz="2000"/>
              <a:t>transferring the machine-readable data into the system. This is </a:t>
            </a:r>
            <a:r>
              <a:rPr sz="2000">
                <a:latin typeface="Arial Bold"/>
                <a:ea typeface="Arial Bold"/>
                <a:cs typeface="Arial Bold"/>
                <a:sym typeface="Arial Bold"/>
              </a:rPr>
              <a:t>data input</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TotalTime>
  <Words>1531</Words>
  <Application>Microsoft Office PowerPoint</Application>
  <PresentationFormat>On-screen Show (4:3)</PresentationFormat>
  <Paragraphs>101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Arial Bold</vt:lpstr>
      <vt:lpstr>Avenir Roman</vt:lpstr>
      <vt:lpstr>Helvetica</vt:lpstr>
      <vt:lpstr>Default</vt:lpstr>
      <vt:lpstr>PowerPoint Presentation</vt:lpstr>
      <vt:lpstr>Principles</vt:lpstr>
      <vt:lpstr>Hardware for processing</vt:lpstr>
      <vt:lpstr>Central Processing Unit (CPU) </vt:lpstr>
      <vt:lpstr>Primary storage</vt:lpstr>
      <vt:lpstr>Secondary storage</vt:lpstr>
      <vt:lpstr>Secondary storage devices</vt:lpstr>
      <vt:lpstr>Enterprise storage options </vt:lpstr>
      <vt:lpstr>Data input</vt:lpstr>
      <vt:lpstr>Input devices 1</vt:lpstr>
      <vt:lpstr>Input devices 2</vt:lpstr>
      <vt:lpstr>Input devices 3</vt:lpstr>
      <vt:lpstr>Input devices 4</vt:lpstr>
      <vt:lpstr>Output devices 1</vt:lpstr>
      <vt:lpstr>Output devices 2</vt:lpstr>
      <vt:lpstr>Types of computer system 1</vt:lpstr>
      <vt:lpstr>Types of computer system 2</vt:lpstr>
      <vt:lpstr>Types of computer system 3</vt:lpstr>
      <vt:lpstr>PowerPoint Presentation</vt:lpstr>
      <vt:lpstr>Summary</vt:lpstr>
      <vt:lpstr>Summary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Wallbridge, Hayley</dc:creator>
  <cp:lastModifiedBy>Coppin, Abigail</cp:lastModifiedBy>
  <cp:revision>2</cp:revision>
  <dcterms:modified xsi:type="dcterms:W3CDTF">2017-11-20T10:52:53Z</dcterms:modified>
</cp:coreProperties>
</file>